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9" name="Shape 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3.tif"/><Relationship Id="rId6" Type="http://schemas.openxmlformats.org/officeDocument/2006/relationships/image" Target="../media/image4.tif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9271" y="0"/>
            <a:ext cx="2038958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Rectangle"/>
          <p:cNvSpPr/>
          <p:nvPr/>
        </p:nvSpPr>
        <p:spPr>
          <a:xfrm>
            <a:off x="8540750" y="69220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1" name="Line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2A85D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2" name="Title Text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3" name="Body Level One…"/>
          <p:cNvSpPr/>
          <p:nvPr>
            <p:ph type="body" idx="1"/>
          </p:nvPr>
        </p:nvSpPr>
        <p:spPr>
          <a:xfrm>
            <a:off x="163079" y="1440781"/>
            <a:ext cx="8961121" cy="557784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4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45" name="Slide Number"/>
          <p:cNvSpPr/>
          <p:nvPr>
            <p:ph type="sldNum" sz="quarter" idx="2"/>
          </p:nvPr>
        </p:nvSpPr>
        <p:spPr>
          <a:xfrm>
            <a:off x="68399" y="72114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48" name="Group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46" name="image5.png" descr="image5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" name="pasted-image.tiff" descr="pasted-image.tif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9" name="ISIS STFC McStas school April 2017 – P Willendrup"/>
          <p:cNvSpPr/>
          <p:nvPr/>
        </p:nvSpPr>
        <p:spPr>
          <a:xfrm>
            <a:off x="378747" y="7250013"/>
            <a:ext cx="3658826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ISIS STFC McStas school April 2017 – P Willendrup </a:t>
            </a:r>
          </a:p>
        </p:txBody>
      </p:sp>
      <p:grpSp>
        <p:nvGrpSpPr>
          <p:cNvPr id="52" name="Group"/>
          <p:cNvGrpSpPr/>
          <p:nvPr/>
        </p:nvGrpSpPr>
        <p:grpSpPr>
          <a:xfrm>
            <a:off x="6927850" y="67782"/>
            <a:ext cx="3102676" cy="945796"/>
            <a:chOff x="0" y="0"/>
            <a:chExt cx="3102675" cy="945794"/>
          </a:xfrm>
        </p:grpSpPr>
        <p:sp>
          <p:nvSpPr>
            <p:cNvPr id="50" name="Rectangle"/>
            <p:cNvSpPr/>
            <p:nvPr/>
          </p:nvSpPr>
          <p:spPr>
            <a:xfrm>
              <a:off x="0" y="0"/>
              <a:ext cx="3102676" cy="94579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2A85D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51" name="pasted-image.tiff" descr="pasted-image.tiff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0" b="0"/>
            <a:stretch>
              <a:fillRect/>
            </a:stretch>
          </p:blipFill>
          <p:spPr>
            <a:xfrm>
              <a:off x="30444" y="24663"/>
              <a:ext cx="3041659" cy="896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3.tif"/><Relationship Id="rId12" Type="http://schemas.openxmlformats.org/officeDocument/2006/relationships/image" Target="../media/image4.tif"/><Relationship Id="rId13" Type="http://schemas.openxmlformats.org/officeDocument/2006/relationships/slideLayout" Target="../slideLayouts/slideLayout1.xml"/><Relationship Id="rId1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9271" y="0"/>
            <a:ext cx="2038958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"/>
          <p:cNvSpPr/>
          <p:nvPr/>
        </p:nvSpPr>
        <p:spPr>
          <a:xfrm>
            <a:off x="622135" y="2475731"/>
            <a:ext cx="7683387" cy="4360069"/>
          </a:xfrm>
          <a:prstGeom prst="rect">
            <a:avLst/>
          </a:prstGeom>
          <a:solidFill>
            <a:srgbClr val="FFFFFF"/>
          </a:solidFill>
          <a:ln w="889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9BBE05"/>
                </a:solidFill>
              </a:defRPr>
            </a:pPr>
          </a:p>
        </p:txBody>
      </p:sp>
      <p:pic>
        <p:nvPicPr>
          <p:cNvPr id="4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4528" y="4398565"/>
            <a:ext cx="6578601" cy="1498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" name="Group"/>
          <p:cNvGrpSpPr/>
          <p:nvPr/>
        </p:nvGrpSpPr>
        <p:grpSpPr>
          <a:xfrm>
            <a:off x="5820711" y="5068149"/>
            <a:ext cx="1568599" cy="1637519"/>
            <a:chOff x="0" y="0"/>
            <a:chExt cx="1568598" cy="1637518"/>
          </a:xfrm>
        </p:grpSpPr>
        <p:grpSp>
          <p:nvGrpSpPr>
            <p:cNvPr id="10" name="Group"/>
            <p:cNvGrpSpPr/>
            <p:nvPr/>
          </p:nvGrpSpPr>
          <p:grpSpPr>
            <a:xfrm>
              <a:off x="0" y="0"/>
              <a:ext cx="1568599" cy="1352291"/>
              <a:chOff x="0" y="0"/>
              <a:chExt cx="1568598" cy="1352290"/>
            </a:xfrm>
          </p:grpSpPr>
          <p:pic>
            <p:nvPicPr>
              <p:cNvPr id="5" name="logoill.pdf" descr="logoill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51724" y="993295"/>
                <a:ext cx="355071" cy="3394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6" name="mcstas-logo.pdf" descr="mcstas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1568599" cy="92171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7" name="PSI-Logo_trans.png" descr="PSI-Logo_trans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584291" y="1083186"/>
                <a:ext cx="441965" cy="16180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8" name="ku-logo.pdf" descr="ku-logo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283156" y="975317"/>
                <a:ext cx="277453" cy="3769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" name="DTU_logo.png" descr="DTU_logo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975317"/>
                <a:ext cx="259301" cy="3765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1" name="ESS_Logo_Frugal_Blue_cmyk.png" descr="ESS_Logo_Frugal_Blue_cmyk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4498" y="1312705"/>
              <a:ext cx="603646" cy="3248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McStas Introduction"/>
          <p:cNvSpPr/>
          <p:nvPr/>
        </p:nvSpPr>
        <p:spPr>
          <a:xfrm>
            <a:off x="107999" y="193319"/>
            <a:ext cx="9071281" cy="79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90000"/>
              </a:lnSpc>
              <a:defRPr sz="4400"/>
            </a:lvl1pPr>
          </a:lstStyle>
          <a:p>
            <a:pPr/>
            <a:r>
              <a:t>McStas Introduction</a:t>
            </a:r>
          </a:p>
        </p:txBody>
      </p:sp>
      <p:sp>
        <p:nvSpPr>
          <p:cNvPr id="14" name="Line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2A85D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" name="ISIS STFC McStas school April 2017 – P Willendrup"/>
          <p:cNvSpPr/>
          <p:nvPr/>
        </p:nvSpPr>
        <p:spPr>
          <a:xfrm>
            <a:off x="378747" y="7250013"/>
            <a:ext cx="3658826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ISIS STFC McStas school April 2017 – P Willendrup </a:t>
            </a:r>
          </a:p>
        </p:txBody>
      </p:sp>
      <p:sp>
        <p:nvSpPr>
          <p:cNvPr id="16" name="Slide Number"/>
          <p:cNvSpPr/>
          <p:nvPr>
            <p:ph type="sldNum" sz="quarter" idx="2"/>
          </p:nvPr>
        </p:nvSpPr>
        <p:spPr>
          <a:xfrm>
            <a:off x="55699" y="7211439"/>
            <a:ext cx="356974" cy="349223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/>
          <a:p>
            <a:pPr/>
            <a:fld id="{86CB4B4D-7CA3-9044-876B-883B54F8677D}" type="slidenum"/>
          </a:p>
        </p:txBody>
      </p:sp>
      <p:sp>
        <p:nvSpPr>
          <p:cNvPr id="17" name="Rectangle"/>
          <p:cNvSpPr/>
          <p:nvPr/>
        </p:nvSpPr>
        <p:spPr>
          <a:xfrm>
            <a:off x="8540750" y="69093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grpSp>
        <p:nvGrpSpPr>
          <p:cNvPr id="20" name="Group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18" name="image5.png" descr="image5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pasted-image.tiff" descr="pasted-image.tiff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" name="Group"/>
          <p:cNvGrpSpPr/>
          <p:nvPr/>
        </p:nvGrpSpPr>
        <p:grpSpPr>
          <a:xfrm>
            <a:off x="6927850" y="67782"/>
            <a:ext cx="3102676" cy="945796"/>
            <a:chOff x="0" y="0"/>
            <a:chExt cx="3102675" cy="945794"/>
          </a:xfrm>
        </p:grpSpPr>
        <p:sp>
          <p:nvSpPr>
            <p:cNvPr id="21" name="Rectangle"/>
            <p:cNvSpPr/>
            <p:nvPr/>
          </p:nvSpPr>
          <p:spPr>
            <a:xfrm>
              <a:off x="0" y="0"/>
              <a:ext cx="3102676" cy="94579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2A85D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2" name="pasted-image.tiff" descr="pasted-image.tiff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0" t="0" r="0" b="0"/>
            <a:stretch>
              <a:fillRect/>
            </a:stretch>
          </p:blipFill>
          <p:spPr>
            <a:xfrm>
              <a:off x="30444" y="24663"/>
              <a:ext cx="3041659" cy="896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" name="Title Text"/>
          <p:cNvSpPr/>
          <p:nvPr>
            <p:ph type="title"/>
          </p:nvPr>
        </p:nvSpPr>
        <p:spPr>
          <a:xfrm>
            <a:off x="503555" y="101453"/>
            <a:ext cx="9063991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25" name="Body Level One…"/>
          <p:cNvSpPr/>
          <p:nvPr>
            <p:ph type="body" idx="1"/>
          </p:nvPr>
        </p:nvSpPr>
        <p:spPr>
          <a:xfrm>
            <a:off x="503555" y="1763183"/>
            <a:ext cx="9063991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3"/>
    <p:sldLayoutId id="2147483650" r:id="rId1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18457" marR="0" indent="-26125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5.png"/><Relationship Id="rId4" Type="http://schemas.openxmlformats.org/officeDocument/2006/relationships/image" Target="../media/image23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7.tif"/><Relationship Id="rId4" Type="http://schemas.openxmlformats.org/officeDocument/2006/relationships/image" Target="../media/image23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"/><Relationship Id="rId3" Type="http://schemas.openxmlformats.org/officeDocument/2006/relationships/image" Target="../media/image9.tif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McStasMcXtrace/McCode/tree/master/support/Win32/MSMPI" TargetMode="External"/><Relationship Id="rId3" Type="http://schemas.openxmlformats.org/officeDocument/2006/relationships/hyperlink" Target="https://github.com/McStasMcXtrace/McCode/blob/master/cmake/support/run-scripts/mpicc.bat" TargetMode="Externa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nexusformat/code/releases?after=4.3.1" TargetMode="Externa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rew.sh" TargetMode="Externa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McStas advanced language features…"/>
          <p:cNvSpPr/>
          <p:nvPr>
            <p:ph type="title"/>
          </p:nvPr>
        </p:nvSpPr>
        <p:spPr>
          <a:xfrm>
            <a:off x="107999" y="193319"/>
            <a:ext cx="6708255" cy="796321"/>
          </a:xfrm>
          <a:prstGeom prst="rect">
            <a:avLst/>
          </a:prstGeom>
        </p:spPr>
        <p:txBody>
          <a:bodyPr/>
          <a:lstStyle/>
          <a:p>
            <a:pPr defTabSz="667512">
              <a:defRPr sz="3212"/>
            </a:pPr>
            <a:r>
              <a:t>McStas advanced language features</a:t>
            </a:r>
          </a:p>
          <a:p>
            <a:pPr defTabSz="667512">
              <a:defRPr sz="1971"/>
            </a:pPr>
            <a:r>
              <a:t>- and other important, not so well known details</a:t>
            </a:r>
          </a:p>
        </p:txBody>
      </p:sp>
      <p:sp>
        <p:nvSpPr>
          <p:cNvPr id="62" name="Peter Willendrup1,5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defRPr sz="1400"/>
            </a:pPr>
          </a:p>
          <a:p>
            <a:pPr marL="0" indent="0">
              <a:defRPr sz="1400"/>
            </a:pPr>
            <a:r>
              <a:t>Peter Willendrup</a:t>
            </a:r>
            <a:r>
              <a:rPr baseline="31999"/>
              <a:t>1,5</a:t>
            </a:r>
          </a:p>
          <a:p>
            <a:pPr marL="0" indent="0">
              <a:defRPr sz="1400"/>
            </a:pPr>
            <a:r>
              <a:t>Emmanuel Farhi</a:t>
            </a:r>
            <a:r>
              <a:rPr baseline="31999"/>
              <a:t>2</a:t>
            </a:r>
          </a:p>
          <a:p>
            <a:pPr marL="0" indent="0">
              <a:defRPr sz="1400"/>
            </a:pPr>
            <a:r>
              <a:t>Erik Knudsen</a:t>
            </a:r>
            <a:r>
              <a:rPr baseline="31999"/>
              <a:t>1,5</a:t>
            </a:r>
            <a:endParaRPr baseline="31999"/>
          </a:p>
          <a:p>
            <a:pPr marL="0" indent="0">
              <a:defRPr sz="1400"/>
            </a:pPr>
            <a:r>
              <a:t>Uwe Filges</a:t>
            </a:r>
            <a:r>
              <a:rPr baseline="31999"/>
              <a:t>3</a:t>
            </a:r>
          </a:p>
          <a:p>
            <a:pPr marL="0" indent="0">
              <a:defRPr sz="1400"/>
            </a:pPr>
            <a:r>
              <a:t>Kim Lefmann</a:t>
            </a:r>
            <a:r>
              <a:rPr baseline="31999"/>
              <a:t>4,5</a:t>
            </a:r>
          </a:p>
          <a:p>
            <a:pPr marL="0" indent="0">
              <a:defRPr sz="1400"/>
            </a:pPr>
          </a:p>
          <a:p>
            <a:pPr marL="0" indent="0">
              <a:defRPr sz="1400"/>
            </a:pPr>
            <a:r>
              <a:rPr baseline="31999"/>
              <a:t>1</a:t>
            </a:r>
            <a:r>
              <a:t>DTU Physics, Lyngby, Denmark</a:t>
            </a:r>
          </a:p>
          <a:p>
            <a:pPr marL="0" indent="0">
              <a:defRPr sz="1400"/>
            </a:pPr>
            <a:r>
              <a:rPr baseline="31999"/>
              <a:t>2</a:t>
            </a:r>
            <a:r>
              <a:t>Calcul Scientifique, Institut Laue-Langevin (ILL), Grenoble, France</a:t>
            </a:r>
          </a:p>
          <a:p>
            <a:pPr marL="0" indent="0">
              <a:defRPr sz="1400"/>
            </a:pPr>
            <a:r>
              <a:rPr baseline="31999"/>
              <a:t>3</a:t>
            </a:r>
            <a:r>
              <a:t>Niels Bohr Institute, University of Copenhagen, Copenhagen, Denmark</a:t>
            </a:r>
          </a:p>
          <a:p>
            <a:pPr marL="0" indent="0">
              <a:defRPr baseline="31999" sz="1400"/>
            </a:pPr>
            <a:r>
              <a:t>4</a:t>
            </a:r>
            <a:r>
              <a:rPr baseline="0"/>
              <a:t>Paul Scherrer Institut, Villigen, Switzerland</a:t>
            </a:r>
          </a:p>
          <a:p>
            <a:pPr marL="0" indent="0">
              <a:defRPr baseline="31999" sz="1400"/>
            </a:pPr>
            <a:r>
              <a:t>5</a:t>
            </a:r>
            <a:r>
              <a:rPr baseline="0"/>
              <a:t>ESS DMSC, Copenhagen, Denmark</a:t>
            </a:r>
          </a:p>
        </p:txBody>
      </p:sp>
      <p:sp>
        <p:nvSpPr>
          <p:cNvPr id="63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71" name="Group"/>
          <p:cNvGrpSpPr/>
          <p:nvPr/>
        </p:nvGrpSpPr>
        <p:grpSpPr>
          <a:xfrm>
            <a:off x="5322684" y="1440781"/>
            <a:ext cx="2041236" cy="2130923"/>
            <a:chOff x="0" y="0"/>
            <a:chExt cx="2041235" cy="2130921"/>
          </a:xfrm>
        </p:grpSpPr>
        <p:grpSp>
          <p:nvGrpSpPr>
            <p:cNvPr id="69" name="Group"/>
            <p:cNvGrpSpPr/>
            <p:nvPr/>
          </p:nvGrpSpPr>
          <p:grpSpPr>
            <a:xfrm>
              <a:off x="0" y="0"/>
              <a:ext cx="2041236" cy="1759752"/>
              <a:chOff x="0" y="0"/>
              <a:chExt cx="2041235" cy="1759751"/>
            </a:xfrm>
          </p:grpSpPr>
          <p:pic>
            <p:nvPicPr>
              <p:cNvPr id="64" name="logoill.pdf" descr="logoill.pd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68621" y="1292587"/>
                <a:ext cx="462058" cy="44167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50800" dist="381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65" name="mcstas-logo.pdf" descr="mcstas-logo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2041236" cy="11994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50800" dist="381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66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760345" y="1409563"/>
                <a:ext cx="575134" cy="2105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50800" dist="381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67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368475" y="1269192"/>
                <a:ext cx="361052" cy="4905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8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1269192"/>
                <a:ext cx="337432" cy="48995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70" name="ESS_Logo_Frugal_Blue_cmyk.png" descr="ESS_Logo_Frugal_Blue_cmyk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04457" y="1708238"/>
              <a:ext cx="785531" cy="422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rom the “list of frequent questions”"/>
          <p:cNvSpPr/>
          <p:nvPr>
            <p:ph type="title"/>
          </p:nvPr>
        </p:nvSpPr>
        <p:spPr>
          <a:xfrm>
            <a:off x="107999" y="193319"/>
            <a:ext cx="6754184" cy="796321"/>
          </a:xfrm>
          <a:prstGeom prst="rect">
            <a:avLst/>
          </a:prstGeom>
        </p:spPr>
        <p:txBody>
          <a:bodyPr/>
          <a:lstStyle>
            <a:lvl1pPr defTabSz="694944">
              <a:defRPr sz="3343"/>
            </a:lvl1pPr>
          </a:lstStyle>
          <a:p>
            <a:pPr/>
            <a:r>
              <a:t>From the “list of frequent questions”</a:t>
            </a:r>
          </a:p>
        </p:txBody>
      </p:sp>
      <p:sp>
        <p:nvSpPr>
          <p:cNvPr id="137" name="Why do you need to have the components in this order?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70534" indent="-289559"/>
          </a:lstStyle>
          <a:p>
            <a:pPr/>
            <a:r>
              <a:t>Why do you need to have the components in this order?</a:t>
            </a:r>
          </a:p>
        </p:txBody>
      </p:sp>
      <p:sp>
        <p:nvSpPr>
          <p:cNvPr id="138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Order of components is important"/>
          <p:cNvSpPr/>
          <p:nvPr>
            <p:ph type="title"/>
          </p:nvPr>
        </p:nvSpPr>
        <p:spPr>
          <a:xfrm>
            <a:off x="107999" y="193319"/>
            <a:ext cx="6661078" cy="796321"/>
          </a:xfrm>
          <a:prstGeom prst="rect">
            <a:avLst/>
          </a:prstGeom>
        </p:spPr>
        <p:txBody>
          <a:bodyPr/>
          <a:lstStyle>
            <a:lvl1pPr defTabSz="704087">
              <a:defRPr sz="3387"/>
            </a:lvl1pPr>
          </a:lstStyle>
          <a:p>
            <a:pPr/>
            <a:r>
              <a:t>Order of components is important	</a:t>
            </a:r>
          </a:p>
        </p:txBody>
      </p:sp>
      <p:sp>
        <p:nvSpPr>
          <p:cNvPr id="141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</a:p>
        </p:txBody>
      </p:sp>
      <p:sp>
        <p:nvSpPr>
          <p:cNvPr id="142" name="Slide Number"/>
          <p:cNvSpPr/>
          <p:nvPr>
            <p:ph type="sldNum" sz="quarter" idx="2"/>
          </p:nvPr>
        </p:nvSpPr>
        <p:spPr>
          <a:xfrm>
            <a:off x="68399" y="7211439"/>
            <a:ext cx="34000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3" name="Line"/>
          <p:cNvSpPr/>
          <p:nvPr/>
        </p:nvSpPr>
        <p:spPr>
          <a:xfrm flipH="1" flipV="1">
            <a:off x="1081856" y="2755428"/>
            <a:ext cx="518109" cy="4625"/>
          </a:xfrm>
          <a:prstGeom prst="line">
            <a:avLst/>
          </a:prstGeom>
          <a:ln w="254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44" name="Rectangle"/>
          <p:cNvSpPr/>
          <p:nvPr/>
        </p:nvSpPr>
        <p:spPr>
          <a:xfrm>
            <a:off x="934330" y="2273486"/>
            <a:ext cx="147527" cy="98350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29505" tIns="29505" rIns="29505" bIns="29505" anchor="ctr"/>
          <a:lstStyle/>
          <a:p>
            <a:pPr>
              <a:buClr>
                <a:srgbClr val="000000"/>
              </a:buCl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5" name="Line"/>
          <p:cNvSpPr/>
          <p:nvPr/>
        </p:nvSpPr>
        <p:spPr>
          <a:xfrm flipH="1" flipV="1">
            <a:off x="1081856" y="4624065"/>
            <a:ext cx="518109" cy="4624"/>
          </a:xfrm>
          <a:prstGeom prst="line">
            <a:avLst/>
          </a:prstGeom>
          <a:ln w="254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46" name="Rectangle"/>
          <p:cNvSpPr/>
          <p:nvPr/>
        </p:nvSpPr>
        <p:spPr>
          <a:xfrm>
            <a:off x="934330" y="4142147"/>
            <a:ext cx="147527" cy="98350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29505" tIns="29505" rIns="29505" bIns="29505" anchor="ctr"/>
          <a:lstStyle/>
          <a:p>
            <a:pPr>
              <a:buClr>
                <a:srgbClr val="000000"/>
              </a:buCl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7" name="Line"/>
          <p:cNvSpPr/>
          <p:nvPr/>
        </p:nvSpPr>
        <p:spPr>
          <a:xfrm>
            <a:off x="3560291" y="2352166"/>
            <a:ext cx="5994" cy="81139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48" name="Line"/>
          <p:cNvSpPr/>
          <p:nvPr/>
        </p:nvSpPr>
        <p:spPr>
          <a:xfrm>
            <a:off x="3560291" y="4220827"/>
            <a:ext cx="5994" cy="81139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49" name="Line"/>
          <p:cNvSpPr/>
          <p:nvPr/>
        </p:nvSpPr>
        <p:spPr>
          <a:xfrm>
            <a:off x="7061572" y="2430846"/>
            <a:ext cx="5994" cy="811394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50" name="Line"/>
          <p:cNvSpPr/>
          <p:nvPr/>
        </p:nvSpPr>
        <p:spPr>
          <a:xfrm>
            <a:off x="7061572" y="4299508"/>
            <a:ext cx="5994" cy="81139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51" name="1"/>
          <p:cNvSpPr/>
          <p:nvPr/>
        </p:nvSpPr>
        <p:spPr>
          <a:xfrm>
            <a:off x="904825" y="3335672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1</a:t>
            </a:r>
          </a:p>
        </p:txBody>
      </p:sp>
      <p:sp>
        <p:nvSpPr>
          <p:cNvPr id="152" name="1"/>
          <p:cNvSpPr/>
          <p:nvPr/>
        </p:nvSpPr>
        <p:spPr>
          <a:xfrm>
            <a:off x="904825" y="5174828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1</a:t>
            </a:r>
          </a:p>
        </p:txBody>
      </p:sp>
      <p:sp>
        <p:nvSpPr>
          <p:cNvPr id="153" name="2"/>
          <p:cNvSpPr/>
          <p:nvPr/>
        </p:nvSpPr>
        <p:spPr>
          <a:xfrm>
            <a:off x="6963221" y="3335672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2</a:t>
            </a:r>
          </a:p>
        </p:txBody>
      </p:sp>
      <p:sp>
        <p:nvSpPr>
          <p:cNvPr id="154" name="2"/>
          <p:cNvSpPr/>
          <p:nvPr/>
        </p:nvSpPr>
        <p:spPr>
          <a:xfrm>
            <a:off x="3461940" y="5174828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2</a:t>
            </a:r>
          </a:p>
        </p:txBody>
      </p:sp>
      <p:sp>
        <p:nvSpPr>
          <p:cNvPr id="155" name="3"/>
          <p:cNvSpPr/>
          <p:nvPr/>
        </p:nvSpPr>
        <p:spPr>
          <a:xfrm>
            <a:off x="3461940" y="3335672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3</a:t>
            </a:r>
          </a:p>
        </p:txBody>
      </p:sp>
      <p:sp>
        <p:nvSpPr>
          <p:cNvPr id="156" name="3"/>
          <p:cNvSpPr/>
          <p:nvPr/>
        </p:nvSpPr>
        <p:spPr>
          <a:xfrm>
            <a:off x="6963221" y="5174828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3</a:t>
            </a:r>
          </a:p>
        </p:txBody>
      </p:sp>
      <p:sp>
        <p:nvSpPr>
          <p:cNvPr id="157" name="Starting at the source"/>
          <p:cNvSpPr/>
          <p:nvPr/>
        </p:nvSpPr>
        <p:spPr>
          <a:xfrm>
            <a:off x="1062186" y="5794437"/>
            <a:ext cx="2666569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Starting at the source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</a:p>
        </p:txBody>
      </p:sp>
      <p:sp>
        <p:nvSpPr>
          <p:cNvPr id="160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1" name="Line"/>
          <p:cNvSpPr/>
          <p:nvPr/>
        </p:nvSpPr>
        <p:spPr>
          <a:xfrm flipH="1" flipV="1">
            <a:off x="7051737" y="2755428"/>
            <a:ext cx="518108" cy="4625"/>
          </a:xfrm>
          <a:prstGeom prst="line">
            <a:avLst/>
          </a:prstGeom>
          <a:ln w="254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62" name="Rectangle"/>
          <p:cNvSpPr/>
          <p:nvPr/>
        </p:nvSpPr>
        <p:spPr>
          <a:xfrm>
            <a:off x="934330" y="2273486"/>
            <a:ext cx="147527" cy="98350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29505" tIns="29505" rIns="29505" bIns="29505" anchor="ctr"/>
          <a:lstStyle/>
          <a:p>
            <a:pPr>
              <a:buClr>
                <a:srgbClr val="000000"/>
              </a:buCl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3" name="Line"/>
          <p:cNvSpPr/>
          <p:nvPr/>
        </p:nvSpPr>
        <p:spPr>
          <a:xfrm flipH="1" flipV="1">
            <a:off x="3550456" y="4624065"/>
            <a:ext cx="518108" cy="4624"/>
          </a:xfrm>
          <a:prstGeom prst="line">
            <a:avLst/>
          </a:prstGeom>
          <a:ln w="254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64" name="Rectangle"/>
          <p:cNvSpPr/>
          <p:nvPr/>
        </p:nvSpPr>
        <p:spPr>
          <a:xfrm>
            <a:off x="934330" y="4142147"/>
            <a:ext cx="147527" cy="98350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29505" tIns="29505" rIns="29505" bIns="29505" anchor="ctr"/>
          <a:lstStyle/>
          <a:p>
            <a:pPr>
              <a:buClr>
                <a:srgbClr val="000000"/>
              </a:buCl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5" name="Line"/>
          <p:cNvSpPr/>
          <p:nvPr/>
        </p:nvSpPr>
        <p:spPr>
          <a:xfrm>
            <a:off x="3560291" y="2352166"/>
            <a:ext cx="5994" cy="81139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66" name="Line"/>
          <p:cNvSpPr/>
          <p:nvPr/>
        </p:nvSpPr>
        <p:spPr>
          <a:xfrm>
            <a:off x="3560291" y="4220827"/>
            <a:ext cx="5994" cy="81139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67" name="Line"/>
          <p:cNvSpPr/>
          <p:nvPr/>
        </p:nvSpPr>
        <p:spPr>
          <a:xfrm>
            <a:off x="7061572" y="2430846"/>
            <a:ext cx="5994" cy="811394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68" name="Line"/>
          <p:cNvSpPr/>
          <p:nvPr/>
        </p:nvSpPr>
        <p:spPr>
          <a:xfrm>
            <a:off x="7061572" y="4299508"/>
            <a:ext cx="5994" cy="81139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69" name="1"/>
          <p:cNvSpPr/>
          <p:nvPr/>
        </p:nvSpPr>
        <p:spPr>
          <a:xfrm>
            <a:off x="904825" y="3335672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1</a:t>
            </a:r>
          </a:p>
        </p:txBody>
      </p:sp>
      <p:sp>
        <p:nvSpPr>
          <p:cNvPr id="170" name="1"/>
          <p:cNvSpPr/>
          <p:nvPr/>
        </p:nvSpPr>
        <p:spPr>
          <a:xfrm>
            <a:off x="904825" y="5174828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1</a:t>
            </a:r>
          </a:p>
        </p:txBody>
      </p:sp>
      <p:sp>
        <p:nvSpPr>
          <p:cNvPr id="171" name="2"/>
          <p:cNvSpPr/>
          <p:nvPr/>
        </p:nvSpPr>
        <p:spPr>
          <a:xfrm>
            <a:off x="6963221" y="3335672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2</a:t>
            </a:r>
          </a:p>
        </p:txBody>
      </p:sp>
      <p:sp>
        <p:nvSpPr>
          <p:cNvPr id="172" name="2"/>
          <p:cNvSpPr/>
          <p:nvPr/>
        </p:nvSpPr>
        <p:spPr>
          <a:xfrm>
            <a:off x="3461940" y="5174828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2</a:t>
            </a:r>
          </a:p>
        </p:txBody>
      </p:sp>
      <p:sp>
        <p:nvSpPr>
          <p:cNvPr id="173" name="3"/>
          <p:cNvSpPr/>
          <p:nvPr/>
        </p:nvSpPr>
        <p:spPr>
          <a:xfrm>
            <a:off x="3461940" y="3335672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3</a:t>
            </a:r>
          </a:p>
        </p:txBody>
      </p:sp>
      <p:sp>
        <p:nvSpPr>
          <p:cNvPr id="174" name="3"/>
          <p:cNvSpPr/>
          <p:nvPr/>
        </p:nvSpPr>
        <p:spPr>
          <a:xfrm>
            <a:off x="6963221" y="5174828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3</a:t>
            </a:r>
          </a:p>
        </p:txBody>
      </p:sp>
      <p:sp>
        <p:nvSpPr>
          <p:cNvPr id="175" name="Moving to first comp in the list"/>
          <p:cNvSpPr/>
          <p:nvPr/>
        </p:nvSpPr>
        <p:spPr>
          <a:xfrm>
            <a:off x="1062186" y="5794437"/>
            <a:ext cx="3694410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Moving to first comp in the list</a:t>
            </a:r>
          </a:p>
        </p:txBody>
      </p:sp>
      <p:sp>
        <p:nvSpPr>
          <p:cNvPr id="176" name="Order of components is important"/>
          <p:cNvSpPr/>
          <p:nvPr>
            <p:ph type="title"/>
          </p:nvPr>
        </p:nvSpPr>
        <p:spPr>
          <a:xfrm>
            <a:off x="107999" y="193319"/>
            <a:ext cx="6661078" cy="796321"/>
          </a:xfrm>
          <a:prstGeom prst="rect">
            <a:avLst/>
          </a:prstGeom>
        </p:spPr>
        <p:txBody>
          <a:bodyPr/>
          <a:lstStyle>
            <a:lvl1pPr defTabSz="704087">
              <a:defRPr sz="3387"/>
            </a:lvl1pPr>
          </a:lstStyle>
          <a:p>
            <a:pPr/>
            <a:r>
              <a:t>Order of components is important	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</a:p>
        </p:txBody>
      </p:sp>
      <p:sp>
        <p:nvSpPr>
          <p:cNvPr id="179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0" name="Line"/>
          <p:cNvSpPr/>
          <p:nvPr/>
        </p:nvSpPr>
        <p:spPr>
          <a:xfrm flipH="1" flipV="1">
            <a:off x="7051737" y="2755428"/>
            <a:ext cx="518108" cy="4625"/>
          </a:xfrm>
          <a:prstGeom prst="line">
            <a:avLst/>
          </a:prstGeom>
          <a:ln w="25400" cap="rnd">
            <a:solidFill>
              <a:srgbClr val="B51A00"/>
            </a:solidFill>
            <a:custDash>
              <a:ds d="100000" sp="200000"/>
            </a:custDash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81" name="Rectangle"/>
          <p:cNvSpPr/>
          <p:nvPr/>
        </p:nvSpPr>
        <p:spPr>
          <a:xfrm>
            <a:off x="934330" y="2273486"/>
            <a:ext cx="147527" cy="98350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29505" tIns="29505" rIns="29505" bIns="29505" anchor="ctr"/>
          <a:lstStyle/>
          <a:p>
            <a:pPr>
              <a:buClr>
                <a:srgbClr val="000000"/>
              </a:buCl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2" name="Line"/>
          <p:cNvSpPr/>
          <p:nvPr/>
        </p:nvSpPr>
        <p:spPr>
          <a:xfrm flipH="1" flipV="1">
            <a:off x="7051737" y="4624065"/>
            <a:ext cx="518108" cy="4624"/>
          </a:xfrm>
          <a:prstGeom prst="line">
            <a:avLst/>
          </a:prstGeom>
          <a:ln w="254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83" name="Rectangle"/>
          <p:cNvSpPr/>
          <p:nvPr/>
        </p:nvSpPr>
        <p:spPr>
          <a:xfrm>
            <a:off x="934330" y="4142147"/>
            <a:ext cx="147527" cy="98350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29505" tIns="29505" rIns="29505" bIns="29505" anchor="ctr"/>
          <a:lstStyle/>
          <a:p>
            <a:pPr>
              <a:buClr>
                <a:srgbClr val="000000"/>
              </a:buCl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4" name="Line"/>
          <p:cNvSpPr/>
          <p:nvPr/>
        </p:nvSpPr>
        <p:spPr>
          <a:xfrm>
            <a:off x="3560291" y="2352166"/>
            <a:ext cx="5994" cy="81139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85" name="Line"/>
          <p:cNvSpPr/>
          <p:nvPr/>
        </p:nvSpPr>
        <p:spPr>
          <a:xfrm>
            <a:off x="3560291" y="4220827"/>
            <a:ext cx="5994" cy="81139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86" name="Line"/>
          <p:cNvSpPr/>
          <p:nvPr/>
        </p:nvSpPr>
        <p:spPr>
          <a:xfrm>
            <a:off x="7061572" y="2430846"/>
            <a:ext cx="5994" cy="811394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87" name="Line"/>
          <p:cNvSpPr/>
          <p:nvPr/>
        </p:nvSpPr>
        <p:spPr>
          <a:xfrm>
            <a:off x="7061572" y="4299508"/>
            <a:ext cx="5994" cy="81139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88" name="1"/>
          <p:cNvSpPr/>
          <p:nvPr/>
        </p:nvSpPr>
        <p:spPr>
          <a:xfrm>
            <a:off x="904825" y="3335672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1</a:t>
            </a:r>
          </a:p>
        </p:txBody>
      </p:sp>
      <p:sp>
        <p:nvSpPr>
          <p:cNvPr id="189" name="1"/>
          <p:cNvSpPr/>
          <p:nvPr/>
        </p:nvSpPr>
        <p:spPr>
          <a:xfrm>
            <a:off x="904825" y="5174828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1</a:t>
            </a:r>
          </a:p>
        </p:txBody>
      </p:sp>
      <p:sp>
        <p:nvSpPr>
          <p:cNvPr id="190" name="2"/>
          <p:cNvSpPr/>
          <p:nvPr/>
        </p:nvSpPr>
        <p:spPr>
          <a:xfrm>
            <a:off x="6963221" y="3335672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2</a:t>
            </a:r>
          </a:p>
        </p:txBody>
      </p:sp>
      <p:sp>
        <p:nvSpPr>
          <p:cNvPr id="191" name="2"/>
          <p:cNvSpPr/>
          <p:nvPr/>
        </p:nvSpPr>
        <p:spPr>
          <a:xfrm>
            <a:off x="3461940" y="5174828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2</a:t>
            </a:r>
          </a:p>
        </p:txBody>
      </p:sp>
      <p:sp>
        <p:nvSpPr>
          <p:cNvPr id="192" name="3"/>
          <p:cNvSpPr/>
          <p:nvPr/>
        </p:nvSpPr>
        <p:spPr>
          <a:xfrm>
            <a:off x="3461940" y="3335672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3</a:t>
            </a:r>
          </a:p>
        </p:txBody>
      </p:sp>
      <p:sp>
        <p:nvSpPr>
          <p:cNvPr id="193" name="3"/>
          <p:cNvSpPr/>
          <p:nvPr/>
        </p:nvSpPr>
        <p:spPr>
          <a:xfrm>
            <a:off x="6963221" y="5174828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3</a:t>
            </a:r>
          </a:p>
        </p:txBody>
      </p:sp>
      <p:sp>
        <p:nvSpPr>
          <p:cNvPr id="194" name="Line"/>
          <p:cNvSpPr/>
          <p:nvPr/>
        </p:nvSpPr>
        <p:spPr>
          <a:xfrm flipH="1" flipV="1">
            <a:off x="3550456" y="2755403"/>
            <a:ext cx="518108" cy="4625"/>
          </a:xfrm>
          <a:prstGeom prst="line">
            <a:avLst/>
          </a:prstGeom>
          <a:ln w="25400" cap="rnd">
            <a:solidFill>
              <a:srgbClr val="B51A00"/>
            </a:solidFill>
            <a:custDash>
              <a:ds d="100000" sp="200000"/>
            </a:custDash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95" name="Line"/>
          <p:cNvSpPr/>
          <p:nvPr/>
        </p:nvSpPr>
        <p:spPr>
          <a:xfrm>
            <a:off x="4168451" y="2765238"/>
            <a:ext cx="2898500" cy="5333"/>
          </a:xfrm>
          <a:prstGeom prst="line">
            <a:avLst/>
          </a:prstGeom>
          <a:ln w="25400" cap="rnd">
            <a:solidFill>
              <a:srgbClr val="FF6A00"/>
            </a:solidFill>
            <a:custDash>
              <a:ds d="100000" sp="200000"/>
            </a:custDash>
            <a:miter lim="400000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96" name="Moving to 3rd comp in list requires “moving back in time”.…"/>
          <p:cNvSpPr/>
          <p:nvPr/>
        </p:nvSpPr>
        <p:spPr>
          <a:xfrm>
            <a:off x="1062186" y="5794437"/>
            <a:ext cx="6987580" cy="1199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/>
          <a:p>
            <a:pPr>
              <a:buClr>
                <a:srgbClr val="000000"/>
              </a:buClr>
            </a:pPr>
            <a:r>
              <a:t>Moving to 3rd comp in list requires “moving back in time”.</a:t>
            </a:r>
          </a:p>
          <a:p>
            <a:pPr>
              <a:buClr>
                <a:srgbClr val="000000"/>
              </a:buClr>
            </a:pPr>
            <a:r>
              <a:t>Default behavior is to ABSORB this type of neutron.</a:t>
            </a:r>
          </a:p>
          <a:p>
            <a:pPr>
              <a:buClr>
                <a:srgbClr val="000000"/>
              </a:buClr>
            </a:pPr>
            <a:r>
              <a:t>For monitors use restore_neutron=1 in this case.</a:t>
            </a:r>
          </a:p>
          <a:p>
            <a:pPr>
              <a:buClr>
                <a:srgbClr val="000000"/>
              </a:buClr>
            </a:pPr>
            <a:r>
              <a:t>For homegrown comps use ALLOW_BACKPROP macro.</a:t>
            </a:r>
          </a:p>
        </p:txBody>
      </p:sp>
      <p:sp>
        <p:nvSpPr>
          <p:cNvPr id="197" name="Order of components is important"/>
          <p:cNvSpPr/>
          <p:nvPr>
            <p:ph type="title"/>
          </p:nvPr>
        </p:nvSpPr>
        <p:spPr>
          <a:xfrm>
            <a:off x="107999" y="206019"/>
            <a:ext cx="6661078" cy="796321"/>
          </a:xfrm>
          <a:prstGeom prst="rect">
            <a:avLst/>
          </a:prstGeom>
        </p:spPr>
        <p:txBody>
          <a:bodyPr/>
          <a:lstStyle>
            <a:lvl1pPr defTabSz="704087">
              <a:defRPr sz="3387"/>
            </a:lvl1pPr>
          </a:lstStyle>
          <a:p>
            <a:pPr/>
            <a:r>
              <a:t>Order of components is important	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Further tips 1:"/>
          <p:cNvSpPr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/>
          <a:p>
            <a:pPr/>
            <a:r>
              <a:t>Further tips 1:</a:t>
            </a:r>
          </a:p>
        </p:txBody>
      </p:sp>
      <p:sp>
        <p:nvSpPr>
          <p:cNvPr id="200" name="Simulation to experiment comparison"/>
          <p:cNvSpPr/>
          <p:nvPr>
            <p:ph type="body" idx="1"/>
          </p:nvPr>
        </p:nvSpPr>
        <p:spPr>
          <a:xfrm>
            <a:off x="163079" y="1440781"/>
            <a:ext cx="7822834" cy="5577842"/>
          </a:xfrm>
          <a:prstGeom prst="rect">
            <a:avLst/>
          </a:prstGeom>
        </p:spPr>
        <p:txBody>
          <a:bodyPr/>
          <a:lstStyle/>
          <a:p>
            <a:pPr>
              <a:buChar char="✦"/>
              <a:defRPr sz="3000">
                <a:latin typeface="Verdana"/>
                <a:ea typeface="Verdana"/>
                <a:cs typeface="Verdana"/>
                <a:sym typeface="Verdana"/>
              </a:defRPr>
            </a:pPr>
            <a:r>
              <a:t>Simulation to experiment comparison</a:t>
            </a:r>
          </a:p>
          <a:p>
            <a:pPr>
              <a:buChar char="✦"/>
              <a:defRPr sz="30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01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What is really the information content…?"/>
          <p:cNvSpPr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>
            <a:lvl1pPr defTabSz="612648">
              <a:defRPr sz="2948"/>
            </a:lvl1pPr>
          </a:lstStyle>
          <a:p>
            <a:pPr/>
            <a:r>
              <a:t>What is really the information content…?</a:t>
            </a:r>
          </a:p>
        </p:txBody>
      </p:sp>
      <p:sp>
        <p:nvSpPr>
          <p:cNvPr id="204" name="McStas sources generally provide “intensity” in units of neutrons/s (into a chosen solid angle)…"/>
          <p:cNvSpPr/>
          <p:nvPr>
            <p:ph type="body" idx="1"/>
          </p:nvPr>
        </p:nvSpPr>
        <p:spPr>
          <a:xfrm>
            <a:off x="163079" y="1440781"/>
            <a:ext cx="7822834" cy="5577842"/>
          </a:xfrm>
          <a:prstGeom prst="rect">
            <a:avLst/>
          </a:prstGeom>
        </p:spPr>
        <p:txBody>
          <a:bodyPr/>
          <a:lstStyle/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McStas sources generally provide “intensity” in units of neutrons/s (into a chosen solid angle)</a:t>
            </a: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That intensity is carried through the instrument on a discrete set of “neutron rays”</a:t>
            </a:r>
          </a:p>
        </p:txBody>
      </p:sp>
      <p:sp>
        <p:nvSpPr>
          <p:cNvPr id="205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Imagine a histogram, e.g. I(λ)…"/>
          <p:cNvSpPr/>
          <p:nvPr>
            <p:ph type="body" idx="1"/>
          </p:nvPr>
        </p:nvSpPr>
        <p:spPr>
          <a:xfrm>
            <a:off x="192632" y="1318006"/>
            <a:ext cx="7822834" cy="5577842"/>
          </a:xfrm>
          <a:prstGeom prst="rect">
            <a:avLst/>
          </a:prstGeom>
        </p:spPr>
        <p:txBody>
          <a:bodyPr/>
          <a:lstStyle/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Imagine a histogram, e.g. I(λ)</a:t>
            </a: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The RMS variance over that set becomes our statistical error bar </a:t>
            </a:r>
            <a:r>
              <a:rPr i="1"/>
              <a:t>E</a:t>
            </a:r>
          </a:p>
        </p:txBody>
      </p:sp>
      <p:sp>
        <p:nvSpPr>
          <p:cNvPr id="208" name="In a histogram sense"/>
          <p:cNvSpPr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/>
          <a:p>
            <a:pPr/>
            <a:r>
              <a:t>In a histogram sense</a:t>
            </a:r>
          </a:p>
        </p:txBody>
      </p:sp>
      <p:sp>
        <p:nvSpPr>
          <p:cNvPr id="209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0" name="Rectangle"/>
          <p:cNvSpPr/>
          <p:nvPr/>
        </p:nvSpPr>
        <p:spPr>
          <a:xfrm>
            <a:off x="1340967" y="2686050"/>
            <a:ext cx="3374629" cy="23885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11" name="Rectangle"/>
          <p:cNvSpPr/>
          <p:nvPr/>
        </p:nvSpPr>
        <p:spPr>
          <a:xfrm>
            <a:off x="1340967" y="2687259"/>
            <a:ext cx="204438" cy="23643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12" name="Rectangle"/>
          <p:cNvSpPr/>
          <p:nvPr/>
        </p:nvSpPr>
        <p:spPr>
          <a:xfrm>
            <a:off x="1544167" y="2687259"/>
            <a:ext cx="204438" cy="23643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13" name="Rectangle"/>
          <p:cNvSpPr/>
          <p:nvPr/>
        </p:nvSpPr>
        <p:spPr>
          <a:xfrm>
            <a:off x="1747367" y="2687259"/>
            <a:ext cx="204438" cy="23643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14" name="Rectangle"/>
          <p:cNvSpPr/>
          <p:nvPr/>
        </p:nvSpPr>
        <p:spPr>
          <a:xfrm>
            <a:off x="2852267" y="2687259"/>
            <a:ext cx="204438" cy="23643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15" name="Rectangle"/>
          <p:cNvSpPr/>
          <p:nvPr/>
        </p:nvSpPr>
        <p:spPr>
          <a:xfrm>
            <a:off x="4325467" y="2687259"/>
            <a:ext cx="204438" cy="23643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16" name="Rectangle"/>
          <p:cNvSpPr/>
          <p:nvPr/>
        </p:nvSpPr>
        <p:spPr>
          <a:xfrm>
            <a:off x="4528667" y="2687259"/>
            <a:ext cx="204438" cy="23643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17" name="…"/>
          <p:cNvSpPr/>
          <p:nvPr/>
        </p:nvSpPr>
        <p:spPr>
          <a:xfrm>
            <a:off x="3524715" y="2561519"/>
            <a:ext cx="33274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…</a:t>
            </a:r>
          </a:p>
        </p:txBody>
      </p:sp>
      <p:sp>
        <p:nvSpPr>
          <p:cNvPr id="218" name="…"/>
          <p:cNvSpPr/>
          <p:nvPr/>
        </p:nvSpPr>
        <p:spPr>
          <a:xfrm>
            <a:off x="2229315" y="2561519"/>
            <a:ext cx="33274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…</a:t>
            </a:r>
          </a:p>
        </p:txBody>
      </p:sp>
      <p:sp>
        <p:nvSpPr>
          <p:cNvPr id="227" name="Connection Line"/>
          <p:cNvSpPr/>
          <p:nvPr/>
        </p:nvSpPr>
        <p:spPr>
          <a:xfrm>
            <a:off x="2944183" y="3292939"/>
            <a:ext cx="1379458" cy="1079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53" fill="norm" stroke="1" extrusionOk="0">
                <a:moveTo>
                  <a:pt x="21600" y="19453"/>
                </a:moveTo>
                <a:cubicBezTo>
                  <a:pt x="7838" y="21600"/>
                  <a:pt x="638" y="15116"/>
                  <a:pt x="0" y="0"/>
                </a:cubicBezTo>
              </a:path>
            </a:pathLst>
          </a:cu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/>
          <a:lstStyle/>
          <a:p>
            <a:pPr/>
          </a:p>
        </p:txBody>
      </p:sp>
      <p:sp>
        <p:nvSpPr>
          <p:cNvPr id="220" name="In bin i, N events each carrying a fractional intensity pj so that"/>
          <p:cNvSpPr/>
          <p:nvPr/>
        </p:nvSpPr>
        <p:spPr>
          <a:xfrm>
            <a:off x="4660553" y="3903663"/>
            <a:ext cx="3282108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In bin </a:t>
            </a:r>
            <a:r>
              <a:rPr i="1"/>
              <a:t>i,</a:t>
            </a:r>
            <a:r>
              <a:t> </a:t>
            </a:r>
            <a:r>
              <a:rPr i="1"/>
              <a:t>N </a:t>
            </a:r>
            <a:r>
              <a:t>events each carrying a fractional intensity </a:t>
            </a:r>
            <a:r>
              <a:rPr i="1"/>
              <a:t>p</a:t>
            </a:r>
            <a:r>
              <a:rPr baseline="-5999" i="1"/>
              <a:t>j</a:t>
            </a:r>
            <a:r>
              <a:rPr i="1"/>
              <a:t> </a:t>
            </a:r>
            <a:r>
              <a:t>so that</a:t>
            </a:r>
            <a:br/>
            <a:br/>
          </a:p>
        </p:txBody>
      </p:sp>
      <p:sp>
        <p:nvSpPr>
          <p:cNvPr id="221" name="1"/>
          <p:cNvSpPr/>
          <p:nvPr/>
        </p:nvSpPr>
        <p:spPr>
          <a:xfrm>
            <a:off x="1327547" y="2942277"/>
            <a:ext cx="231278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1</a:t>
            </a:r>
          </a:p>
        </p:txBody>
      </p:sp>
      <p:sp>
        <p:nvSpPr>
          <p:cNvPr id="222" name="2"/>
          <p:cNvSpPr/>
          <p:nvPr/>
        </p:nvSpPr>
        <p:spPr>
          <a:xfrm>
            <a:off x="1530747" y="2942277"/>
            <a:ext cx="231278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2</a:t>
            </a:r>
          </a:p>
        </p:txBody>
      </p:sp>
      <p:sp>
        <p:nvSpPr>
          <p:cNvPr id="223" name="i"/>
          <p:cNvSpPr/>
          <p:nvPr/>
        </p:nvSpPr>
        <p:spPr>
          <a:xfrm>
            <a:off x="2864247" y="2942277"/>
            <a:ext cx="154929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i</a:t>
            </a:r>
          </a:p>
        </p:txBody>
      </p:sp>
      <p:sp>
        <p:nvSpPr>
          <p:cNvPr id="224" name="k"/>
          <p:cNvSpPr/>
          <p:nvPr/>
        </p:nvSpPr>
        <p:spPr>
          <a:xfrm>
            <a:off x="4527947" y="2942277"/>
            <a:ext cx="218441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k</a:t>
            </a:r>
          </a:p>
        </p:txBody>
      </p:sp>
      <p:sp>
        <p:nvSpPr>
          <p:cNvPr id="225" name="3"/>
          <p:cNvSpPr/>
          <p:nvPr/>
        </p:nvSpPr>
        <p:spPr>
          <a:xfrm>
            <a:off x="1746647" y="2942277"/>
            <a:ext cx="231278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3</a:t>
            </a:r>
          </a:p>
        </p:txBody>
      </p:sp>
      <p:pic>
        <p:nvPicPr>
          <p:cNvPr id="226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5045" y="5007910"/>
            <a:ext cx="1498157" cy="7637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Imagine a histogram, e.g. I(λ)…"/>
          <p:cNvSpPr/>
          <p:nvPr>
            <p:ph type="body" idx="1"/>
          </p:nvPr>
        </p:nvSpPr>
        <p:spPr>
          <a:xfrm>
            <a:off x="192632" y="1318006"/>
            <a:ext cx="7822834" cy="5577842"/>
          </a:xfrm>
          <a:prstGeom prst="rect">
            <a:avLst/>
          </a:prstGeom>
        </p:spPr>
        <p:txBody>
          <a:bodyPr/>
          <a:lstStyle/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Imagine a histogram, e.g. I(λ)</a:t>
            </a: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The RMS variance over that set becomes our statistical error bar </a:t>
            </a:r>
            <a:r>
              <a:rPr i="1"/>
              <a:t>E</a:t>
            </a:r>
          </a:p>
        </p:txBody>
      </p:sp>
      <p:sp>
        <p:nvSpPr>
          <p:cNvPr id="230" name="In a histogram sense"/>
          <p:cNvSpPr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/>
          <a:p>
            <a:pPr/>
            <a:r>
              <a:t>In a histogram sense</a:t>
            </a:r>
          </a:p>
        </p:txBody>
      </p:sp>
      <p:sp>
        <p:nvSpPr>
          <p:cNvPr id="231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46" name="Group"/>
          <p:cNvGrpSpPr/>
          <p:nvPr/>
        </p:nvGrpSpPr>
        <p:grpSpPr>
          <a:xfrm>
            <a:off x="184547" y="1926519"/>
            <a:ext cx="3418841" cy="731421"/>
            <a:chOff x="0" y="0"/>
            <a:chExt cx="3418840" cy="731420"/>
          </a:xfrm>
        </p:grpSpPr>
        <p:sp>
          <p:nvSpPr>
            <p:cNvPr id="232" name="Rectangle"/>
            <p:cNvSpPr/>
            <p:nvPr/>
          </p:nvSpPr>
          <p:spPr>
            <a:xfrm>
              <a:off x="13420" y="124530"/>
              <a:ext cx="3374629" cy="23885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" name="Rectangle"/>
            <p:cNvSpPr/>
            <p:nvPr/>
          </p:nvSpPr>
          <p:spPr>
            <a:xfrm>
              <a:off x="13420" y="125739"/>
              <a:ext cx="204437" cy="23643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4" name="Rectangle"/>
            <p:cNvSpPr/>
            <p:nvPr/>
          </p:nvSpPr>
          <p:spPr>
            <a:xfrm>
              <a:off x="216620" y="125739"/>
              <a:ext cx="204437" cy="23643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5" name="Rectangle"/>
            <p:cNvSpPr/>
            <p:nvPr/>
          </p:nvSpPr>
          <p:spPr>
            <a:xfrm>
              <a:off x="419820" y="125739"/>
              <a:ext cx="204437" cy="23643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" name="Rectangle"/>
            <p:cNvSpPr/>
            <p:nvPr/>
          </p:nvSpPr>
          <p:spPr>
            <a:xfrm>
              <a:off x="1524720" y="125739"/>
              <a:ext cx="204437" cy="23643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" name="Rectangle"/>
            <p:cNvSpPr/>
            <p:nvPr/>
          </p:nvSpPr>
          <p:spPr>
            <a:xfrm>
              <a:off x="2997920" y="125739"/>
              <a:ext cx="204437" cy="23643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" name="Rectangle"/>
            <p:cNvSpPr/>
            <p:nvPr/>
          </p:nvSpPr>
          <p:spPr>
            <a:xfrm>
              <a:off x="3201120" y="125739"/>
              <a:ext cx="204437" cy="23643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9" name="…"/>
            <p:cNvSpPr/>
            <p:nvPr/>
          </p:nvSpPr>
          <p:spPr>
            <a:xfrm>
              <a:off x="2197168" y="0"/>
              <a:ext cx="332741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…</a:t>
              </a:r>
            </a:p>
          </p:txBody>
        </p:sp>
        <p:sp>
          <p:nvSpPr>
            <p:cNvPr id="240" name="…"/>
            <p:cNvSpPr/>
            <p:nvPr/>
          </p:nvSpPr>
          <p:spPr>
            <a:xfrm>
              <a:off x="901768" y="0"/>
              <a:ext cx="332741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…</a:t>
              </a:r>
            </a:p>
          </p:txBody>
        </p:sp>
        <p:sp>
          <p:nvSpPr>
            <p:cNvPr id="241" name="1"/>
            <p:cNvSpPr/>
            <p:nvPr/>
          </p:nvSpPr>
          <p:spPr>
            <a:xfrm>
              <a:off x="0" y="380758"/>
              <a:ext cx="231277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1</a:t>
              </a:r>
            </a:p>
          </p:txBody>
        </p:sp>
        <p:sp>
          <p:nvSpPr>
            <p:cNvPr id="242" name="2"/>
            <p:cNvSpPr/>
            <p:nvPr/>
          </p:nvSpPr>
          <p:spPr>
            <a:xfrm>
              <a:off x="203200" y="380758"/>
              <a:ext cx="231277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2</a:t>
              </a:r>
            </a:p>
          </p:txBody>
        </p:sp>
        <p:sp>
          <p:nvSpPr>
            <p:cNvPr id="243" name="i"/>
            <p:cNvSpPr/>
            <p:nvPr/>
          </p:nvSpPr>
          <p:spPr>
            <a:xfrm>
              <a:off x="1536700" y="380758"/>
              <a:ext cx="154928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i</a:t>
              </a:r>
            </a:p>
          </p:txBody>
        </p:sp>
        <p:sp>
          <p:nvSpPr>
            <p:cNvPr id="244" name="k"/>
            <p:cNvSpPr/>
            <p:nvPr/>
          </p:nvSpPr>
          <p:spPr>
            <a:xfrm>
              <a:off x="3200400" y="380758"/>
              <a:ext cx="218440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k</a:t>
              </a:r>
            </a:p>
          </p:txBody>
        </p:sp>
        <p:sp>
          <p:nvSpPr>
            <p:cNvPr id="245" name="3"/>
            <p:cNvSpPr/>
            <p:nvPr/>
          </p:nvSpPr>
          <p:spPr>
            <a:xfrm>
              <a:off x="419100" y="380758"/>
              <a:ext cx="231277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3</a:t>
              </a:r>
            </a:p>
          </p:txBody>
        </p:sp>
      </p:grpSp>
      <p:grpSp>
        <p:nvGrpSpPr>
          <p:cNvPr id="249" name="Group"/>
          <p:cNvGrpSpPr/>
          <p:nvPr/>
        </p:nvGrpSpPr>
        <p:grpSpPr>
          <a:xfrm>
            <a:off x="342553" y="3522663"/>
            <a:ext cx="3282108" cy="1868014"/>
            <a:chOff x="0" y="0"/>
            <a:chExt cx="3282106" cy="1868012"/>
          </a:xfrm>
        </p:grpSpPr>
        <p:sp>
          <p:nvSpPr>
            <p:cNvPr id="247" name="In bin i, N events each carrying a fractional intensity pj so that"/>
            <p:cNvSpPr/>
            <p:nvPr/>
          </p:nvSpPr>
          <p:spPr>
            <a:xfrm>
              <a:off x="0" y="0"/>
              <a:ext cx="3282107" cy="1488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t>In bin </a:t>
              </a:r>
              <a:r>
                <a:rPr i="1"/>
                <a:t>i,</a:t>
              </a:r>
              <a:r>
                <a:t> </a:t>
              </a:r>
              <a:r>
                <a:rPr i="1"/>
                <a:t>N </a:t>
              </a:r>
              <a:r>
                <a:t>events each carrying a fractional intensity </a:t>
              </a:r>
              <a:r>
                <a:rPr i="1"/>
                <a:t>p</a:t>
              </a:r>
              <a:r>
                <a:rPr baseline="-5999" i="1"/>
                <a:t>j</a:t>
              </a:r>
              <a:r>
                <a:rPr i="1"/>
                <a:t> </a:t>
              </a:r>
              <a:r>
                <a:t>so that</a:t>
              </a:r>
              <a:br/>
              <a:br/>
            </a:p>
          </p:txBody>
        </p:sp>
        <p:pic>
          <p:nvPicPr>
            <p:cNvPr id="248" name="pasted-image.pdf" descr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4492" y="1104246"/>
              <a:ext cx="1498157" cy="763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0" name="droppedImage.pdf" descr="droppedImage.pd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93475" y="533386"/>
            <a:ext cx="6261054" cy="5058629"/>
          </a:xfrm>
          <a:prstGeom prst="rect">
            <a:avLst/>
          </a:prstGeom>
        </p:spPr>
      </p:pic>
      <p:sp>
        <p:nvSpPr>
          <p:cNvPr id="258" name="Connection Line"/>
          <p:cNvSpPr/>
          <p:nvPr/>
        </p:nvSpPr>
        <p:spPr>
          <a:xfrm>
            <a:off x="1399500" y="2500256"/>
            <a:ext cx="321748" cy="1022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43" h="21600" fill="norm" stroke="1" extrusionOk="0">
                <a:moveTo>
                  <a:pt x="807" y="21600"/>
                </a:moveTo>
                <a:cubicBezTo>
                  <a:pt x="-2357" y="14536"/>
                  <a:pt x="3788" y="7336"/>
                  <a:pt x="19243" y="0"/>
                </a:cubicBezTo>
              </a:path>
            </a:pathLst>
          </a:cu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/>
          <a:lstStyle/>
          <a:p>
            <a:pPr/>
          </a:p>
        </p:txBody>
      </p:sp>
      <p:sp>
        <p:nvSpPr>
          <p:cNvPr id="252" name="Line"/>
          <p:cNvSpPr/>
          <p:nvPr/>
        </p:nvSpPr>
        <p:spPr>
          <a:xfrm flipV="1">
            <a:off x="5155458" y="1379945"/>
            <a:ext cx="1" cy="56597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53" name="Line"/>
          <p:cNvSpPr/>
          <p:nvPr/>
        </p:nvSpPr>
        <p:spPr>
          <a:xfrm flipV="1">
            <a:off x="6171458" y="1379945"/>
            <a:ext cx="1" cy="56597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54" name="Line"/>
          <p:cNvSpPr/>
          <p:nvPr/>
        </p:nvSpPr>
        <p:spPr>
          <a:xfrm flipV="1">
            <a:off x="7060458" y="1379945"/>
            <a:ext cx="1" cy="56597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55" name="I"/>
          <p:cNvSpPr/>
          <p:nvPr/>
        </p:nvSpPr>
        <p:spPr>
          <a:xfrm>
            <a:off x="5055279" y="2021050"/>
            <a:ext cx="20035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256" name="E"/>
          <p:cNvSpPr/>
          <p:nvPr/>
        </p:nvSpPr>
        <p:spPr>
          <a:xfrm>
            <a:off x="6071279" y="2021050"/>
            <a:ext cx="24869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257" name="N"/>
          <p:cNvSpPr/>
          <p:nvPr/>
        </p:nvSpPr>
        <p:spPr>
          <a:xfrm>
            <a:off x="6960279" y="2021050"/>
            <a:ext cx="27514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From &quot;Virtual experiments - the ultimate aim of neutron ray-tracing simulations&quot;, K. Lefmann et al., Journal of Neutron Research 16, 97-111 (2008)"/>
          <p:cNvSpPr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>
            <a:lvl1pPr defTabSz="393192">
              <a:defRPr sz="1892"/>
            </a:lvl1pPr>
          </a:lstStyle>
          <a:p>
            <a:pPr/>
            <a:r>
              <a:t>From "Virtual experiments - the ultimate aim of neutron ray-tracing simulations", K. Lefmann et al., Journal of Neutron Research 16, 97-111 (2008)</a:t>
            </a:r>
          </a:p>
        </p:txBody>
      </p:sp>
      <p:sp>
        <p:nvSpPr>
          <p:cNvPr id="261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2" name="PreviewScreenSnapz011.png" descr="PreviewScreenSnapz011.png"/>
          <p:cNvPicPr>
            <a:picLocks noChangeAspect="1"/>
          </p:cNvPicPr>
          <p:nvPr/>
        </p:nvPicPr>
        <p:blipFill>
          <a:blip r:embed="rId2">
            <a:extLst/>
          </a:blip>
          <a:srcRect l="0" t="1227" r="0" b="870"/>
          <a:stretch>
            <a:fillRect/>
          </a:stretch>
        </p:blipFill>
        <p:spPr>
          <a:xfrm>
            <a:off x="72242" y="1398463"/>
            <a:ext cx="7596320" cy="4287005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Oval"/>
          <p:cNvSpPr/>
          <p:nvPr/>
        </p:nvSpPr>
        <p:spPr>
          <a:xfrm>
            <a:off x="3053843" y="2012726"/>
            <a:ext cx="1632987" cy="797088"/>
          </a:xfrm>
          <a:prstGeom prst="ellips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64" name="Oval"/>
          <p:cNvSpPr/>
          <p:nvPr/>
        </p:nvSpPr>
        <p:spPr>
          <a:xfrm>
            <a:off x="3053843" y="5198138"/>
            <a:ext cx="1632987" cy="797088"/>
          </a:xfrm>
          <a:prstGeom prst="ellips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From &quot;Virtual experiments - the ultimate aim of neutron ray-tracing simulations&quot;, K. Lefmann et al., Journal of Neutron Research 16, 97-111 (2008)"/>
          <p:cNvSpPr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>
            <a:lvl1pPr defTabSz="393192">
              <a:defRPr sz="1892"/>
            </a:lvl1pPr>
          </a:lstStyle>
          <a:p>
            <a:pPr/>
            <a:r>
              <a:t>From "Virtual experiments - the ultimate aim of neutron ray-tracing simulations", K. Lefmann et al., Journal of Neutron Research 16, 97-111 (2008)</a:t>
            </a:r>
          </a:p>
        </p:txBody>
      </p:sp>
      <p:sp>
        <p:nvSpPr>
          <p:cNvPr id="267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8" name="PreviewScreenSnapz012.png" descr="PreviewScreenSnapz0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956" y="1609751"/>
            <a:ext cx="7413864" cy="5020151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Oval"/>
          <p:cNvSpPr/>
          <p:nvPr/>
        </p:nvSpPr>
        <p:spPr>
          <a:xfrm>
            <a:off x="3227394" y="5894312"/>
            <a:ext cx="1632988" cy="797088"/>
          </a:xfrm>
          <a:prstGeom prst="ellips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opic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Topics</a:t>
            </a:r>
          </a:p>
        </p:txBody>
      </p:sp>
      <p:sp>
        <p:nvSpPr>
          <p:cNvPr id="74" name="A quick recap of the most important vocabulary…"/>
          <p:cNvSpPr/>
          <p:nvPr>
            <p:ph type="body" idx="1"/>
          </p:nvPr>
        </p:nvSpPr>
        <p:spPr>
          <a:xfrm>
            <a:off x="163079" y="1440781"/>
            <a:ext cx="7595286" cy="5577842"/>
          </a:xfrm>
          <a:prstGeom prst="rect">
            <a:avLst/>
          </a:prstGeom>
        </p:spPr>
        <p:txBody>
          <a:bodyPr/>
          <a:lstStyle/>
          <a:p>
            <a:pPr marL="461124" indent="-283768" defTabSz="896111">
              <a:spcBef>
                <a:spcPts val="900"/>
              </a:spcBef>
              <a:buChar char="✦"/>
              <a:defRPr sz="3136"/>
            </a:pPr>
          </a:p>
          <a:p>
            <a:pPr marL="461124" indent="-283768" defTabSz="896111">
              <a:spcBef>
                <a:spcPts val="900"/>
              </a:spcBef>
              <a:buChar char="✦"/>
              <a:defRPr sz="3136"/>
            </a:pPr>
            <a:r>
              <a:t>A quick recap of the most important vocabulary</a:t>
            </a:r>
          </a:p>
          <a:p>
            <a:pPr marL="443388" indent="-266033" defTabSz="896111">
              <a:spcBef>
                <a:spcPts val="900"/>
              </a:spcBef>
              <a:buChar char="✦"/>
              <a:defRPr sz="2940">
                <a:latin typeface="Verdana"/>
                <a:ea typeface="Verdana"/>
                <a:cs typeface="Verdana"/>
                <a:sym typeface="Verdana"/>
              </a:defRPr>
            </a:pPr>
            <a:r>
              <a:t>Simulation to experiment comparison</a:t>
            </a:r>
          </a:p>
          <a:p>
            <a:pPr marL="443388" indent="-266033" defTabSz="896111">
              <a:spcBef>
                <a:spcPts val="900"/>
              </a:spcBef>
              <a:buChar char="✦"/>
              <a:defRPr sz="294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443388" indent="-266033" defTabSz="896111">
              <a:spcBef>
                <a:spcPts val="900"/>
              </a:spcBef>
              <a:buChar char="✦"/>
              <a:defRPr sz="2940">
                <a:latin typeface="Verdana"/>
                <a:ea typeface="Verdana"/>
                <a:cs typeface="Verdana"/>
                <a:sym typeface="Verdana"/>
              </a:defRPr>
            </a:pPr>
            <a:r>
              <a:t>How to make your McStas more efficient</a:t>
            </a:r>
          </a:p>
          <a:p>
            <a:pPr marL="443388" indent="-266033" defTabSz="896111">
              <a:spcBef>
                <a:spcPts val="900"/>
              </a:spcBef>
              <a:buChar char="✦"/>
              <a:defRPr sz="294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461124" indent="-283768" defTabSz="896111">
              <a:spcBef>
                <a:spcPts val="900"/>
              </a:spcBef>
              <a:buChar char="✦"/>
              <a:defRPr sz="3136"/>
            </a:pPr>
            <a:r>
              <a:t>McStas language macros</a:t>
            </a:r>
          </a:p>
          <a:p>
            <a:pPr marL="461124" indent="-283768" defTabSz="896111">
              <a:spcBef>
                <a:spcPts val="900"/>
              </a:spcBef>
              <a:buChar char="✦"/>
              <a:defRPr sz="3136"/>
            </a:pPr>
          </a:p>
          <a:p>
            <a:pPr marL="461124" indent="-283768" defTabSz="896111">
              <a:spcBef>
                <a:spcPts val="900"/>
              </a:spcBef>
              <a:buChar char="✦"/>
              <a:defRPr sz="3136"/>
            </a:pPr>
            <a:r>
              <a:t>Other important details</a:t>
            </a:r>
          </a:p>
        </p:txBody>
      </p:sp>
      <p:sp>
        <p:nvSpPr>
          <p:cNvPr id="75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On a given McStas histogram…"/>
          <p:cNvSpPr/>
          <p:nvPr>
            <p:ph type="body" idx="1"/>
          </p:nvPr>
        </p:nvSpPr>
        <p:spPr>
          <a:xfrm>
            <a:off x="192632" y="1318006"/>
            <a:ext cx="7822834" cy="5577842"/>
          </a:xfrm>
          <a:prstGeom prst="rect">
            <a:avLst/>
          </a:prstGeom>
        </p:spPr>
        <p:txBody>
          <a:bodyPr/>
          <a:lstStyle/>
          <a:p>
            <a:pPr marL="427789" indent="-427789">
              <a:buSzPct val="100000"/>
              <a:buFontTx/>
              <a:buAutoNum type="arabicPeriod" startAt="1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On a given McStas histogram</a:t>
            </a:r>
            <a:br/>
          </a:p>
          <a:p>
            <a:pPr marL="427789" indent="-427789">
              <a:buSzPct val="100000"/>
              <a:buFontTx/>
              <a:buAutoNum type="arabicPeriod" startAt="1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For the non-zero bins, calculate</a:t>
            </a:r>
            <a:br/>
            <a:br/>
            <a:br/>
          </a:p>
          <a:p>
            <a:pPr marL="427789" indent="-427789">
              <a:buSzPct val="100000"/>
              <a:buFontTx/>
              <a:buAutoNum type="arabicPeriod" startAt="1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The </a:t>
            </a:r>
            <a:r>
              <a:rPr i="1"/>
              <a:t>smallest </a:t>
            </a:r>
            <a:r>
              <a:t>      defines the “maximal counting time” allowed by your statistics</a:t>
            </a:r>
            <a:br/>
          </a:p>
          <a:p>
            <a:pPr marL="427789" indent="-427789">
              <a:buSzPct val="100000"/>
              <a:buFontTx/>
              <a:buAutoNum type="arabicPeriod" startAt="1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Preferably a “background” should be added - use a “known experimental value” or an estimate…</a:t>
            </a:r>
          </a:p>
        </p:txBody>
      </p:sp>
      <p:sp>
        <p:nvSpPr>
          <p:cNvPr id="272" name="Sketch of an algorithm…"/>
          <p:cNvSpPr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/>
          <a:p>
            <a:pPr/>
            <a:r>
              <a:t>Sketch of an algorithm…</a:t>
            </a:r>
          </a:p>
        </p:txBody>
      </p:sp>
      <p:sp>
        <p:nvSpPr>
          <p:cNvPr id="273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4" name="PreviewScreenSnapz012.png" descr="PreviewScreenSnapz012.png"/>
          <p:cNvPicPr>
            <a:picLocks noChangeAspect="1"/>
          </p:cNvPicPr>
          <p:nvPr/>
        </p:nvPicPr>
        <p:blipFill>
          <a:blip r:embed="rId2">
            <a:extLst/>
          </a:blip>
          <a:srcRect l="39803" t="86593" r="39803" b="0"/>
          <a:stretch>
            <a:fillRect/>
          </a:stretch>
        </p:blipFill>
        <p:spPr>
          <a:xfrm>
            <a:off x="2560219" y="2699015"/>
            <a:ext cx="2266452" cy="1008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51868" y="3941826"/>
            <a:ext cx="603470" cy="330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Your simulation will only contain elements you provided / defined…"/>
          <p:cNvSpPr/>
          <p:nvPr>
            <p:ph type="body" idx="1"/>
          </p:nvPr>
        </p:nvSpPr>
        <p:spPr>
          <a:xfrm>
            <a:off x="192632" y="1318006"/>
            <a:ext cx="7822834" cy="5577842"/>
          </a:xfrm>
          <a:prstGeom prst="rect">
            <a:avLst/>
          </a:prstGeom>
        </p:spPr>
        <p:txBody>
          <a:bodyPr/>
          <a:lstStyle/>
          <a:p>
            <a:pPr marL="427789" indent="-427789">
              <a:buSzPct val="100000"/>
              <a:buFontTx/>
              <a:buAutoNum type="arabicPeriod" startAt="1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Your simulation will only contain elements you provided / defined</a:t>
            </a:r>
            <a:br/>
          </a:p>
          <a:p>
            <a:pPr marL="427789" indent="-427789">
              <a:buSzPct val="100000"/>
              <a:buFontTx/>
              <a:buAutoNum type="arabicPeriod" startAt="1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… to the precision you defined</a:t>
            </a:r>
            <a:br/>
          </a:p>
          <a:p>
            <a:pPr marL="427789" indent="-427789">
              <a:buSzPct val="100000"/>
              <a:buFontTx/>
              <a:buAutoNum type="arabicPeriod" startAt="1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Answers the questions you posed</a:t>
            </a:r>
            <a:br/>
          </a:p>
          <a:p>
            <a:pPr marL="427789" indent="-427789">
              <a:buSzPct val="100000"/>
              <a:buFontTx/>
              <a:buAutoNum type="arabicPeriod" startAt="1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Background essentially only from “sample”, or sample-near objects</a:t>
            </a:r>
          </a:p>
        </p:txBody>
      </p:sp>
      <p:sp>
        <p:nvSpPr>
          <p:cNvPr id="278" name="Important points to remember"/>
          <p:cNvSpPr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>
            <a:lvl1pPr defTabSz="841247">
              <a:defRPr sz="4048"/>
            </a:lvl1pPr>
          </a:lstStyle>
          <a:p>
            <a:pPr/>
            <a:r>
              <a:t>Important points to remember</a:t>
            </a:r>
          </a:p>
        </p:txBody>
      </p:sp>
      <p:sp>
        <p:nvSpPr>
          <p:cNvPr id="279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Further tips 2:"/>
          <p:cNvSpPr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/>
          <a:p>
            <a:pPr/>
            <a:r>
              <a:t>Further tips 2:</a:t>
            </a:r>
          </a:p>
        </p:txBody>
      </p:sp>
      <p:sp>
        <p:nvSpPr>
          <p:cNvPr id="282" name="How to make your McStas more efficient"/>
          <p:cNvSpPr/>
          <p:nvPr>
            <p:ph type="body" idx="1"/>
          </p:nvPr>
        </p:nvSpPr>
        <p:spPr>
          <a:xfrm>
            <a:off x="163079" y="1440781"/>
            <a:ext cx="7822834" cy="5577842"/>
          </a:xfrm>
          <a:prstGeom prst="rect">
            <a:avLst/>
          </a:prstGeom>
        </p:spPr>
        <p:txBody>
          <a:bodyPr/>
          <a:lstStyle>
            <a:lvl1pPr>
              <a:buChar char="✦"/>
              <a:defRPr sz="3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How to make your McStas more efficient</a:t>
            </a:r>
          </a:p>
        </p:txBody>
      </p:sp>
      <p:sp>
        <p:nvSpPr>
          <p:cNvPr id="283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Apply focusing techniques…"/>
          <p:cNvSpPr/>
          <p:nvPr>
            <p:ph type="body" idx="1"/>
          </p:nvPr>
        </p:nvSpPr>
        <p:spPr>
          <a:xfrm>
            <a:off x="192632" y="1318006"/>
            <a:ext cx="7822834" cy="5577842"/>
          </a:xfrm>
          <a:prstGeom prst="rect">
            <a:avLst/>
          </a:prstGeom>
        </p:spPr>
        <p:txBody>
          <a:bodyPr/>
          <a:lstStyle/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Apply focusing techniques</a:t>
            </a:r>
          </a:p>
          <a:p>
            <a:pPr lvl="1" marL="661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At the source (spatially, temporally, in wavelength…)</a:t>
            </a:r>
          </a:p>
          <a:p>
            <a:pPr lvl="1" marL="661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At the sample, if possible</a:t>
            </a:r>
            <a:br/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(carefully!) Apply SPLIT - but only if immediately followed by Monte Carlo choices, e.g. in sample</a:t>
            </a: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Alternatively use MCPL o/i which allows repetition - beware of biases!</a:t>
            </a:r>
          </a:p>
        </p:txBody>
      </p:sp>
      <p:sp>
        <p:nvSpPr>
          <p:cNvPr id="286" name="Onto efficiency…"/>
          <p:cNvSpPr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/>
          <a:p>
            <a:pPr/>
            <a:r>
              <a:t>Onto efficiency…</a:t>
            </a:r>
          </a:p>
        </p:txBody>
      </p:sp>
      <p:sp>
        <p:nvSpPr>
          <p:cNvPr id="287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Apply focusing techniques…"/>
          <p:cNvSpPr/>
          <p:nvPr>
            <p:ph type="body" idx="1"/>
          </p:nvPr>
        </p:nvSpPr>
        <p:spPr>
          <a:xfrm>
            <a:off x="192632" y="1318006"/>
            <a:ext cx="7822834" cy="5577842"/>
          </a:xfrm>
          <a:prstGeom prst="rect">
            <a:avLst/>
          </a:prstGeom>
        </p:spPr>
        <p:txBody>
          <a:bodyPr/>
          <a:lstStyle/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Apply focusing techniques</a:t>
            </a:r>
          </a:p>
          <a:p>
            <a:pPr lvl="1" marL="661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At the source (spatially, temporally, in wavelength…)</a:t>
            </a:r>
          </a:p>
          <a:p>
            <a:pPr lvl="1" marL="661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At the sample, if possible</a:t>
            </a:r>
            <a:br/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(carefully!) Apply SPLIT - but only if immediately followed by Monte Carlo choices, e.g. in sample</a:t>
            </a: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Alternatively use MCPL o/i which allows repetition - beware of biases!</a:t>
            </a:r>
          </a:p>
        </p:txBody>
      </p:sp>
      <p:sp>
        <p:nvSpPr>
          <p:cNvPr id="290" name="Onto efficiency…"/>
          <p:cNvSpPr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/>
          <a:p>
            <a:pPr/>
            <a:r>
              <a:t>Onto efficiency…</a:t>
            </a:r>
          </a:p>
        </p:txBody>
      </p:sp>
      <p:sp>
        <p:nvSpPr>
          <p:cNvPr id="291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2" name="All of this can be considered “variance reduction”…"/>
          <p:cNvSpPr/>
          <p:nvPr/>
        </p:nvSpPr>
        <p:spPr>
          <a:xfrm>
            <a:off x="332452" y="6542923"/>
            <a:ext cx="7355295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000">
                <a:solidFill>
                  <a:srgbClr val="FF000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All of this can be considered “variance reduction” </a:t>
            </a:r>
          </a:p>
          <a:p>
            <a:pPr>
              <a:defRPr b="1" sz="2000">
                <a:solidFill>
                  <a:srgbClr val="FF000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or biasing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Use MPI parallelisation - included in macOS install from 2.4, easy to get on Linux……"/>
          <p:cNvSpPr/>
          <p:nvPr>
            <p:ph type="body" idx="1"/>
          </p:nvPr>
        </p:nvSpPr>
        <p:spPr>
          <a:xfrm>
            <a:off x="192632" y="1318006"/>
            <a:ext cx="7822834" cy="5577842"/>
          </a:xfrm>
          <a:prstGeom prst="rect">
            <a:avLst/>
          </a:prstGeom>
        </p:spPr>
        <p:txBody>
          <a:bodyPr/>
          <a:lstStyle/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Use MPI parallelisation - included in macOS install from 2.4, easy to get on Linux…</a:t>
            </a: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The Intel C compiler is known to give ~factor of 2 wrt. gcc in most cases</a:t>
            </a: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- Still consider if you are asking the right question if runtimes reach days/weeks…</a:t>
            </a:r>
          </a:p>
        </p:txBody>
      </p:sp>
      <p:sp>
        <p:nvSpPr>
          <p:cNvPr id="295" name="Onto efficiency…"/>
          <p:cNvSpPr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/>
          <a:p>
            <a:pPr/>
            <a:r>
              <a:t>Onto efficiency…</a:t>
            </a:r>
          </a:p>
        </p:txBody>
      </p:sp>
      <p:sp>
        <p:nvSpPr>
          <p:cNvPr id="296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Use MPI parallelisation - included in macOS install from 2.4, easy to get on Linux… (Windows: see later slide)…"/>
          <p:cNvSpPr/>
          <p:nvPr>
            <p:ph type="body" idx="1"/>
          </p:nvPr>
        </p:nvSpPr>
        <p:spPr>
          <a:xfrm>
            <a:off x="192632" y="1318006"/>
            <a:ext cx="7822834" cy="5577842"/>
          </a:xfrm>
          <a:prstGeom prst="rect">
            <a:avLst/>
          </a:prstGeom>
        </p:spPr>
        <p:txBody>
          <a:bodyPr/>
          <a:lstStyle/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Use MPI parallelisation - included in macOS install from 2.4, easy to get on Linux… (Windows: see later slide)</a:t>
            </a: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The Intel C compiler is known to give ~factor of 2 wrt. gcc in most cases</a:t>
            </a: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- Still consider if you are asking the right question if runtimes reach days/weeks…</a:t>
            </a:r>
          </a:p>
        </p:txBody>
      </p:sp>
      <p:sp>
        <p:nvSpPr>
          <p:cNvPr id="299" name="Onto efficiency…"/>
          <p:cNvSpPr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/>
          <a:p>
            <a:pPr/>
            <a:r>
              <a:t>Onto efficiency…</a:t>
            </a:r>
          </a:p>
        </p:txBody>
      </p:sp>
      <p:sp>
        <p:nvSpPr>
          <p:cNvPr id="300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1" name="Sledge-hammer / brute force!"/>
          <p:cNvSpPr/>
          <p:nvPr/>
        </p:nvSpPr>
        <p:spPr>
          <a:xfrm>
            <a:off x="332452" y="6542923"/>
            <a:ext cx="4401925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000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Sledge-hammer / brute force!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rental_cello.tiff" descr="rental_cello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4414" y="-791650"/>
            <a:ext cx="3638973" cy="9739739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Advanced language features"/>
          <p:cNvSpPr/>
          <p:nvPr>
            <p:ph type="title"/>
          </p:nvPr>
        </p:nvSpPr>
        <p:spPr>
          <a:xfrm>
            <a:off x="107999" y="193319"/>
            <a:ext cx="6632576" cy="796321"/>
          </a:xfrm>
          <a:prstGeom prst="rect">
            <a:avLst/>
          </a:prstGeom>
        </p:spPr>
        <p:txBody>
          <a:bodyPr/>
          <a:lstStyle>
            <a:lvl1pPr defTabSz="850391">
              <a:defRPr sz="4092"/>
            </a:lvl1pPr>
          </a:lstStyle>
          <a:p>
            <a:pPr/>
            <a:r>
              <a:t>Advanced language features</a:t>
            </a:r>
          </a:p>
        </p:txBody>
      </p:sp>
      <p:sp>
        <p:nvSpPr>
          <p:cNvPr id="305" name="Macros and tricks for your instrument...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70534" indent="-289559"/>
          </a:lstStyle>
          <a:p>
            <a:pPr/>
            <a:r>
              <a:t>Macros and tricks for your instrument...</a:t>
            </a:r>
          </a:p>
        </p:txBody>
      </p:sp>
      <p:sp>
        <p:nvSpPr>
          <p:cNvPr id="306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7" name="Line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2A85D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flags-globe-thumb541425.png" descr="flags-globe-thumb5414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6759" y="1211341"/>
            <a:ext cx="2180108" cy="2180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85674" y="4760166"/>
            <a:ext cx="1263574" cy="1726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Timeline_0578_Kern_Richie.png" descr="Timeline_0578_Kern_Rich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24104" y="3715063"/>
            <a:ext cx="1623752" cy="1071677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DECLARE / INITIALIZ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DECLARE / INITIALIZE</a:t>
            </a:r>
          </a:p>
        </p:txBody>
      </p:sp>
      <p:sp>
        <p:nvSpPr>
          <p:cNvPr id="313" name="Use the DECLARE section define user variables and functions.…"/>
          <p:cNvSpPr/>
          <p:nvPr>
            <p:ph type="body" idx="1"/>
          </p:nvPr>
        </p:nvSpPr>
        <p:spPr>
          <a:xfrm>
            <a:off x="163079" y="1440781"/>
            <a:ext cx="7609205" cy="5577842"/>
          </a:xfrm>
          <a:prstGeom prst="rect">
            <a:avLst/>
          </a:prstGeom>
        </p:spPr>
        <p:txBody>
          <a:bodyPr/>
          <a:lstStyle/>
          <a:p>
            <a:pPr marL="296437" indent="-182422" defTabSz="576072">
              <a:spcBef>
                <a:spcPts val="600"/>
              </a:spcBef>
              <a:defRPr sz="2016"/>
            </a:pPr>
            <a:r>
              <a:t>Use the DECLARE section define user variables and functions.</a:t>
            </a:r>
          </a:p>
          <a:p>
            <a:pPr lvl="2" marL="514864" indent="-172821" defTabSz="576072">
              <a:spcBef>
                <a:spcPts val="600"/>
              </a:spcBef>
              <a:defRPr sz="2016"/>
            </a:pPr>
            <a:r>
              <a:t>DECLARE %{</a:t>
            </a:r>
          </a:p>
          <a:p>
            <a:pPr lvl="2" marL="514864" indent="-172821" defTabSz="576072">
              <a:spcBef>
                <a:spcPts val="600"/>
              </a:spcBef>
              <a:defRPr sz="2016"/>
            </a:pPr>
            <a:r>
              <a:t>   double myvar;</a:t>
            </a:r>
          </a:p>
          <a:p>
            <a:pPr lvl="2" marL="514864" indent="-172821" defTabSz="576072">
              <a:spcBef>
                <a:spcPts val="600"/>
              </a:spcBef>
              <a:defRPr sz="2016"/>
            </a:pPr>
            <a:r>
              <a:t>%}</a:t>
            </a:r>
          </a:p>
          <a:p>
            <a:pPr lvl="2" marL="514864" indent="-172821" defTabSz="576072">
              <a:spcBef>
                <a:spcPts val="600"/>
              </a:spcBef>
              <a:defRPr sz="2016"/>
            </a:pPr>
          </a:p>
          <a:p>
            <a:pPr marL="296437" indent="-182422" defTabSz="576072">
              <a:spcBef>
                <a:spcPts val="600"/>
              </a:spcBef>
              <a:defRPr sz="2016"/>
            </a:pPr>
            <a:r>
              <a:t>Use INITIALIZE for initialization of user variables and calculations.</a:t>
            </a:r>
          </a:p>
          <a:p>
            <a:pPr lvl="2" marL="514864" indent="-172821" defTabSz="576072">
              <a:spcBef>
                <a:spcPts val="600"/>
              </a:spcBef>
              <a:defRPr sz="2016"/>
            </a:pPr>
            <a:r>
              <a:t>INITIALIZE %{</a:t>
            </a:r>
          </a:p>
          <a:p>
            <a:pPr lvl="2" marL="514864" indent="-172821" defTabSz="576072">
              <a:spcBef>
                <a:spcPts val="600"/>
              </a:spcBef>
              <a:defRPr sz="2016"/>
            </a:pPr>
            <a:r>
              <a:t>   myvar = sqrt(PI*input_var)*rand01();</a:t>
            </a:r>
          </a:p>
          <a:p>
            <a:pPr lvl="2" marL="514864" indent="-172821" defTabSz="576072">
              <a:spcBef>
                <a:spcPts val="600"/>
              </a:spcBef>
              <a:defRPr sz="2016"/>
            </a:pPr>
            <a:r>
              <a:t>%}</a:t>
            </a:r>
          </a:p>
          <a:p>
            <a:pPr lvl="2" marL="514864" indent="-172821" defTabSz="576072">
              <a:spcBef>
                <a:spcPts val="600"/>
              </a:spcBef>
              <a:defRPr sz="2016"/>
            </a:pPr>
          </a:p>
          <a:p>
            <a:pPr marL="296437" indent="-182422" defTabSz="576072">
              <a:spcBef>
                <a:spcPts val="600"/>
              </a:spcBef>
              <a:defRPr sz="2016"/>
            </a:pPr>
            <a:r>
              <a:t>- Both use normal c-syntax.</a:t>
            </a:r>
          </a:p>
          <a:p>
            <a:pPr marL="296437" indent="-182422" defTabSz="576072">
              <a:spcBef>
                <a:spcPts val="600"/>
              </a:spcBef>
              <a:defRPr sz="2016"/>
            </a:pPr>
          </a:p>
          <a:p>
            <a:pPr marL="296437" indent="-182422" defTabSz="576072">
              <a:spcBef>
                <a:spcPts val="600"/>
              </a:spcBef>
              <a:defRPr sz="2016"/>
            </a:pPr>
            <a:r>
              <a:t>BEWARE: (example) What you do in the c-style areas is c-standard, e.g. trigonometric functions from math.h use radians! - McStas placement specifiers work in degrees, etc...</a:t>
            </a:r>
          </a:p>
        </p:txBody>
      </p:sp>
      <p:sp>
        <p:nvSpPr>
          <p:cNvPr id="314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5" name="K &amp; R"/>
          <p:cNvSpPr/>
          <p:nvPr/>
        </p:nvSpPr>
        <p:spPr>
          <a:xfrm>
            <a:off x="9087594" y="3394682"/>
            <a:ext cx="456841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  <a:defRPr sz="1000"/>
            </a:lvl1pPr>
          </a:lstStyle>
          <a:p>
            <a:pPr/>
            <a:r>
              <a:t>K &amp; 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%includ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%include</a:t>
            </a:r>
          </a:p>
        </p:txBody>
      </p:sp>
      <p:sp>
        <p:nvSpPr>
          <p:cNvPr id="318" name="Instrumentfiles can include external c-code or other instrumentfiles... See the examples:…"/>
          <p:cNvSpPr/>
          <p:nvPr>
            <p:ph type="body" idx="1"/>
          </p:nvPr>
        </p:nvSpPr>
        <p:spPr>
          <a:xfrm>
            <a:off x="163079" y="1440781"/>
            <a:ext cx="7785281" cy="5577842"/>
          </a:xfrm>
          <a:prstGeom prst="rect">
            <a:avLst/>
          </a:prstGeom>
        </p:spPr>
        <p:txBody>
          <a:bodyPr/>
          <a:lstStyle/>
          <a:p>
            <a:pPr marL="432892" indent="-266395" defTabSz="841247">
              <a:spcBef>
                <a:spcPts val="900"/>
              </a:spcBef>
              <a:defRPr sz="2944"/>
            </a:pPr>
            <a:r>
              <a:t>Instrumentfiles can include external c-code or other instrumentfiles... See the examples:</a:t>
            </a:r>
          </a:p>
          <a:p>
            <a:pPr marL="432892" indent="-266395" defTabSz="841247">
              <a:spcBef>
                <a:spcPts val="900"/>
              </a:spcBef>
              <a:defRPr sz="2944"/>
            </a:pPr>
          </a:p>
          <a:p>
            <a:pPr marL="432892" indent="-266395" defTabSz="841247">
              <a:spcBef>
                <a:spcPts val="900"/>
              </a:spcBef>
              <a:defRPr sz="2944"/>
            </a:pPr>
            <a:r>
              <a:t>ILL_H15_IN6.instr:%include "monitor_nd-lib"</a:t>
            </a:r>
          </a:p>
          <a:p>
            <a:pPr marL="432892" indent="-266395" defTabSz="841247">
              <a:spcBef>
                <a:spcPts val="900"/>
              </a:spcBef>
              <a:defRPr sz="2944"/>
            </a:pPr>
            <a:r>
              <a:t>ILL_H16_IN5.instr:%include "ILL_H16.instr"</a:t>
            </a:r>
          </a:p>
          <a:p>
            <a:pPr marL="432892" indent="-266395" defTabSz="841247">
              <a:spcBef>
                <a:spcPts val="900"/>
              </a:spcBef>
              <a:defRPr sz="2944"/>
            </a:pPr>
            <a:r>
              <a:t>ILL_H25_IN22.instr:%include "ILL_H25.instr"</a:t>
            </a:r>
          </a:p>
          <a:p>
            <a:pPr marL="432892" indent="-266395" defTabSz="841247">
              <a:spcBef>
                <a:spcPts val="900"/>
              </a:spcBef>
              <a:defRPr sz="2944"/>
            </a:pPr>
            <a:r>
              <a:t>ILL_H25_IN22.instr:%include "templateTAS.instr"</a:t>
            </a:r>
          </a:p>
          <a:p>
            <a:pPr marL="432892" indent="-266395" defTabSz="841247">
              <a:spcBef>
                <a:spcPts val="900"/>
              </a:spcBef>
              <a:defRPr sz="2944"/>
            </a:pPr>
          </a:p>
          <a:p>
            <a:pPr marL="432892" indent="-266395" defTabSz="841247">
              <a:spcBef>
                <a:spcPts val="900"/>
              </a:spcBef>
              <a:defRPr sz="2944"/>
            </a:pPr>
            <a:r>
              <a:t>Used in the DECLARE section</a:t>
            </a:r>
          </a:p>
        </p:txBody>
      </p:sp>
      <p:pic>
        <p:nvPicPr>
          <p:cNvPr id="319" name="include-everyone.png" descr="include-everyon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9354" y="4671151"/>
            <a:ext cx="2684972" cy="2322501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McStas: key concept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McStas: key concepts</a:t>
            </a:r>
          </a:p>
        </p:txBody>
      </p:sp>
      <p:sp>
        <p:nvSpPr>
          <p:cNvPr id="78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</a:p>
        </p:txBody>
      </p:sp>
      <p:pic>
        <p:nvPicPr>
          <p:cNvPr id="79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959" y="2411176"/>
            <a:ext cx="8488193" cy="4225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84970" y="2332496"/>
            <a:ext cx="4565928" cy="1800029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Time (t)"/>
          <p:cNvSpPr/>
          <p:nvPr/>
        </p:nvSpPr>
        <p:spPr>
          <a:xfrm>
            <a:off x="5301096" y="3679899"/>
            <a:ext cx="1039636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Time (t)</a:t>
            </a:r>
          </a:p>
        </p:txBody>
      </p:sp>
      <p:sp>
        <p:nvSpPr>
          <p:cNvPr id="82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yntax in one, complex view...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Syntax in one, complex view...</a:t>
            </a:r>
          </a:p>
        </p:txBody>
      </p:sp>
      <p:sp>
        <p:nvSpPr>
          <p:cNvPr id="323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5421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100"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324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5" name="{SPLIT} COMPONENT name = comp(parameters) {WHEN condition}…"/>
          <p:cNvSpPr/>
          <p:nvPr/>
        </p:nvSpPr>
        <p:spPr>
          <a:xfrm>
            <a:off x="186866" y="1978434"/>
            <a:ext cx="9717039" cy="23407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05" tIns="29505" rIns="29505" bIns="29505">
            <a:spAutoFit/>
          </a:bodyPr>
          <a:lstStyle/>
          <a:p>
            <a:pPr defTabSz="354210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{</a:t>
            </a:r>
            <a:r>
              <a:rPr>
                <a:solidFill>
                  <a:srgbClr val="B51A00"/>
                </a:solidFill>
              </a:rPr>
              <a:t>SPLIT</a:t>
            </a:r>
            <a:r>
              <a:t>} COMPONENT name = comp(parameters) {</a:t>
            </a:r>
            <a:r>
              <a:rPr>
                <a:solidFill>
                  <a:srgbClr val="3A88FE"/>
                </a:solidFill>
              </a:rPr>
              <a:t>WHEN condition</a:t>
            </a:r>
            <a:r>
              <a:t>}</a:t>
            </a:r>
          </a:p>
          <a:p>
            <a:pPr defTabSz="354210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AT (...) [RELATIVE</a:t>
            </a:r>
            <a:r>
              <a:rPr>
                <a:solidFill>
                  <a:srgbClr val="4F7A28"/>
                </a:solidFill>
              </a:rPr>
              <a:t> </a:t>
            </a:r>
            <a:r>
              <a:t>[</a:t>
            </a:r>
            <a:r>
              <a:rPr>
                <a:solidFill>
                  <a:srgbClr val="4F7A28"/>
                </a:solidFill>
              </a:rPr>
              <a:t>reference</a:t>
            </a:r>
            <a:r>
              <a:t>|</a:t>
            </a:r>
            <a:r>
              <a:rPr>
                <a:solidFill>
                  <a:srgbClr val="4F7A28"/>
                </a:solidFill>
              </a:rPr>
              <a:t>PREVIOUS</a:t>
            </a:r>
            <a:r>
              <a:t>]</a:t>
            </a:r>
            <a:r>
              <a:rPr>
                <a:solidFill>
                  <a:srgbClr val="4F7A28"/>
                </a:solidFill>
              </a:rPr>
              <a:t> </a:t>
            </a:r>
            <a:r>
              <a:t>|</a:t>
            </a:r>
            <a:r>
              <a:rPr>
                <a:solidFill>
                  <a:srgbClr val="4F7A28"/>
                </a:solidFill>
              </a:rPr>
              <a:t> ABSOLUTE</a:t>
            </a:r>
            <a:r>
              <a:t>]</a:t>
            </a:r>
          </a:p>
          <a:p>
            <a:pPr defTabSz="354210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{ROTATED {RELATIVE [</a:t>
            </a:r>
            <a:r>
              <a:rPr>
                <a:solidFill>
                  <a:srgbClr val="4F7A28"/>
                </a:solidFill>
              </a:rPr>
              <a:t>reference</a:t>
            </a:r>
            <a:r>
              <a:t>|</a:t>
            </a:r>
            <a:r>
              <a:rPr>
                <a:solidFill>
                  <a:srgbClr val="4F7A28"/>
                </a:solidFill>
              </a:rPr>
              <a:t>PREVIOUS</a:t>
            </a:r>
            <a:r>
              <a:t>] | </a:t>
            </a:r>
            <a:r>
              <a:rPr>
                <a:solidFill>
                  <a:srgbClr val="4F7A28"/>
                </a:solidFill>
              </a:rPr>
              <a:t>ABSOLUTE</a:t>
            </a:r>
            <a:r>
              <a:t>} }</a:t>
            </a:r>
          </a:p>
          <a:p>
            <a:pPr defTabSz="354210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{</a:t>
            </a:r>
            <a:r>
              <a:rPr>
                <a:solidFill>
                  <a:srgbClr val="B51A00"/>
                </a:solidFill>
              </a:rPr>
              <a:t>GROUP</a:t>
            </a:r>
            <a:r>
              <a:t> group_name}</a:t>
            </a:r>
          </a:p>
          <a:p>
            <a:pPr defTabSz="354210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{</a:t>
            </a:r>
            <a:r>
              <a:rPr>
                <a:solidFill>
                  <a:srgbClr val="B51A00"/>
                </a:solidFill>
              </a:rPr>
              <a:t>EXTEND</a:t>
            </a:r>
            <a:r>
              <a:t> C_code}</a:t>
            </a:r>
          </a:p>
          <a:p>
            <a:pPr defTabSz="354210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{</a:t>
            </a:r>
            <a:r>
              <a:rPr>
                <a:solidFill>
                  <a:srgbClr val="B51A00"/>
                </a:solidFill>
              </a:rPr>
              <a:t>JUMP </a:t>
            </a:r>
            <a:r>
              <a:t>[</a:t>
            </a:r>
            <a:r>
              <a:rPr>
                <a:solidFill>
                  <a:srgbClr val="4F7A28"/>
                </a:solidFill>
              </a:rPr>
              <a:t>reference|PREVIOUS|MYSELF|NEXT</a:t>
            </a:r>
            <a:r>
              <a:t>] [</a:t>
            </a:r>
            <a:r>
              <a:rPr>
                <a:solidFill>
                  <a:srgbClr val="874EFE"/>
                </a:solidFill>
              </a:rPr>
              <a:t>ITERATE</a:t>
            </a:r>
            <a:r>
              <a:t> number_of_times | </a:t>
            </a:r>
            <a:r>
              <a:rPr>
                <a:solidFill>
                  <a:srgbClr val="3A88FE"/>
                </a:solidFill>
              </a:rPr>
              <a:t>WHEN condition</a:t>
            </a:r>
            <a:r>
              <a:t>] }</a:t>
            </a:r>
          </a:p>
        </p:txBody>
      </p:sp>
      <p:pic>
        <p:nvPicPr>
          <p:cNvPr id="326" name="confused.tiff" descr="confused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50998" y="4016923"/>
            <a:ext cx="3957486" cy="2970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PLI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SPLIT</a:t>
            </a:r>
          </a:p>
        </p:txBody>
      </p:sp>
      <p:sp>
        <p:nvSpPr>
          <p:cNvPr id="329" name="Increase statistics beyond this point in the instrumentfile…"/>
          <p:cNvSpPr/>
          <p:nvPr>
            <p:ph type="body" idx="1"/>
          </p:nvPr>
        </p:nvSpPr>
        <p:spPr>
          <a:xfrm>
            <a:off x="212986" y="1440781"/>
            <a:ext cx="7743444" cy="5577842"/>
          </a:xfrm>
          <a:prstGeom prst="rect">
            <a:avLst/>
          </a:prstGeom>
        </p:spPr>
        <p:txBody>
          <a:bodyPr/>
          <a:lstStyle/>
          <a:p>
            <a:pPr marL="301142" indent="-185318" defTabSz="585215">
              <a:spcBef>
                <a:spcPts val="600"/>
              </a:spcBef>
              <a:defRPr sz="2048"/>
            </a:pPr>
            <a:r>
              <a:t>Increase statistics beyond this point in the instrumentfile</a:t>
            </a:r>
          </a:p>
          <a:p>
            <a:pPr marL="301142" indent="-185318" defTabSz="585215">
              <a:spcBef>
                <a:spcPts val="600"/>
              </a:spcBef>
              <a:defRPr sz="2048"/>
            </a:pPr>
          </a:p>
          <a:p>
            <a:pPr marL="301142" indent="-185318" defTabSz="585215">
              <a:spcBef>
                <a:spcPts val="600"/>
              </a:spcBef>
              <a:defRPr sz="2048"/>
            </a:pPr>
            <a:r>
              <a:t>SPLIT n MyArm = Arm()</a:t>
            </a:r>
          </a:p>
          <a:p>
            <a:pPr marL="301142" indent="-185318" defTabSz="585215">
              <a:spcBef>
                <a:spcPts val="600"/>
              </a:spcBef>
              <a:defRPr sz="2048"/>
            </a:pPr>
            <a:r>
              <a:t>AT somewhere</a:t>
            </a:r>
          </a:p>
          <a:p>
            <a:pPr marL="301142" indent="-185318" defTabSz="585215">
              <a:spcBef>
                <a:spcPts val="600"/>
              </a:spcBef>
              <a:defRPr sz="2048"/>
            </a:pPr>
          </a:p>
          <a:p>
            <a:pPr marL="301142" indent="-185318" defTabSz="585215">
              <a:spcBef>
                <a:spcPts val="600"/>
              </a:spcBef>
              <a:defRPr sz="2048"/>
            </a:pPr>
            <a:r>
              <a:t>will “formulate an if-statement”:</a:t>
            </a:r>
          </a:p>
          <a:p>
            <a:pPr marL="301142" indent="-185318" defTabSz="585215">
              <a:spcBef>
                <a:spcPts val="600"/>
              </a:spcBef>
              <a:defRPr sz="2048"/>
            </a:pPr>
          </a:p>
          <a:p>
            <a:pPr marL="301142" indent="-185318" defTabSz="585215">
              <a:spcBef>
                <a:spcPts val="600"/>
              </a:spcBef>
              <a:defRPr sz="2048"/>
            </a:pPr>
            <a:r>
              <a:t>for j=1:n</a:t>
            </a:r>
          </a:p>
          <a:p>
            <a:pPr marL="301142" indent="-185318" defTabSz="585215">
              <a:spcBef>
                <a:spcPts val="600"/>
              </a:spcBef>
              <a:defRPr sz="2048"/>
            </a:pPr>
            <a:r>
              <a:t>   comp1</a:t>
            </a:r>
          </a:p>
          <a:p>
            <a:pPr marL="301142" indent="-185318" defTabSz="585215">
              <a:spcBef>
                <a:spcPts val="600"/>
              </a:spcBef>
              <a:defRPr sz="2048"/>
            </a:pPr>
            <a:r>
              <a:t>   comp2</a:t>
            </a:r>
          </a:p>
          <a:p>
            <a:pPr marL="301142" indent="-185318" defTabSz="585215">
              <a:spcBef>
                <a:spcPts val="600"/>
              </a:spcBef>
              <a:defRPr sz="2048"/>
            </a:pPr>
            <a:r>
              <a:t>   comp3</a:t>
            </a:r>
          </a:p>
          <a:p>
            <a:pPr marL="301142" indent="-185318" defTabSz="585215">
              <a:spcBef>
                <a:spcPts val="600"/>
              </a:spcBef>
              <a:defRPr sz="2048"/>
            </a:pPr>
            <a:r>
              <a:t>   ...</a:t>
            </a:r>
          </a:p>
          <a:p>
            <a:pPr marL="301142" indent="-185318" defTabSz="585215">
              <a:spcBef>
                <a:spcPts val="600"/>
              </a:spcBef>
              <a:defRPr sz="2048"/>
            </a:pPr>
            <a:r>
              <a:t>end (of instrument)</a:t>
            </a:r>
          </a:p>
          <a:p>
            <a:pPr marL="301142" indent="-185318" defTabSz="585215">
              <a:spcBef>
                <a:spcPts val="600"/>
              </a:spcBef>
              <a:defRPr sz="2048"/>
            </a:pPr>
          </a:p>
          <a:p>
            <a:pPr marL="301142" indent="-185318" defTabSz="585215">
              <a:spcBef>
                <a:spcPts val="600"/>
              </a:spcBef>
              <a:defRPr sz="2048"/>
            </a:pPr>
            <a:r>
              <a:t>ONLY meaningful in case of Monte Carlo choices after SPLIT point...</a:t>
            </a:r>
          </a:p>
        </p:txBody>
      </p:sp>
      <p:sp>
        <p:nvSpPr>
          <p:cNvPr id="330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1" name="Line"/>
          <p:cNvSpPr/>
          <p:nvPr/>
        </p:nvSpPr>
        <p:spPr>
          <a:xfrm flipH="1">
            <a:off x="3943858" y="5670691"/>
            <a:ext cx="618611" cy="743355"/>
          </a:xfrm>
          <a:prstGeom prst="line">
            <a:avLst/>
          </a:prstGeom>
          <a:ln w="508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32" name="Circle"/>
          <p:cNvSpPr/>
          <p:nvPr/>
        </p:nvSpPr>
        <p:spPr>
          <a:xfrm>
            <a:off x="4543797" y="4663405"/>
            <a:ext cx="983506" cy="983507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29505" tIns="29505" rIns="29505" bIns="29505" anchor="ctr"/>
          <a:lstStyle/>
          <a:p>
            <a:pPr>
              <a:buClr>
                <a:srgbClr val="000000"/>
              </a:buCl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3" name="Line"/>
          <p:cNvSpPr/>
          <p:nvPr/>
        </p:nvSpPr>
        <p:spPr>
          <a:xfrm>
            <a:off x="4744416" y="3325645"/>
            <a:ext cx="104268" cy="1156619"/>
          </a:xfrm>
          <a:prstGeom prst="line">
            <a:avLst/>
          </a:prstGeom>
          <a:ln w="508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34" name="Line"/>
          <p:cNvSpPr/>
          <p:nvPr/>
        </p:nvSpPr>
        <p:spPr>
          <a:xfrm flipH="1">
            <a:off x="5277507" y="3312467"/>
            <a:ext cx="442579" cy="1160154"/>
          </a:xfrm>
          <a:prstGeom prst="line">
            <a:avLst/>
          </a:prstGeom>
          <a:ln w="508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35" name="Line"/>
          <p:cNvSpPr/>
          <p:nvPr/>
        </p:nvSpPr>
        <p:spPr>
          <a:xfrm flipH="1">
            <a:off x="5552889" y="4073416"/>
            <a:ext cx="1138716" cy="674587"/>
          </a:xfrm>
          <a:prstGeom prst="line">
            <a:avLst/>
          </a:prstGeom>
          <a:ln w="508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36" name="Line"/>
          <p:cNvSpPr/>
          <p:nvPr/>
        </p:nvSpPr>
        <p:spPr>
          <a:xfrm flipH="1" flipV="1">
            <a:off x="5739755" y="5151320"/>
            <a:ext cx="1102065" cy="381"/>
          </a:xfrm>
          <a:prstGeom prst="line">
            <a:avLst/>
          </a:prstGeom>
          <a:ln w="508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85674" y="5645322"/>
            <a:ext cx="1263574" cy="1726235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WHEN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WHEN</a:t>
            </a:r>
          </a:p>
        </p:txBody>
      </p:sp>
      <p:sp>
        <p:nvSpPr>
          <p:cNvPr id="340" name="Syntax:…"/>
          <p:cNvSpPr/>
          <p:nvPr>
            <p:ph type="body" idx="1"/>
          </p:nvPr>
        </p:nvSpPr>
        <p:spPr>
          <a:xfrm>
            <a:off x="163079" y="1440781"/>
            <a:ext cx="7742158" cy="5577842"/>
          </a:xfrm>
          <a:prstGeom prst="rect">
            <a:avLst/>
          </a:prstGeom>
        </p:spPr>
        <p:txBody>
          <a:bodyPr/>
          <a:lstStyle/>
          <a:p>
            <a:pPr marL="289560" indent="-108585">
              <a:defRPr sz="1500"/>
            </a:pPr>
            <a:r>
              <a:t>Syntax:</a:t>
            </a:r>
          </a:p>
          <a:p>
            <a:pPr marL="289560" indent="-108585">
              <a:defRPr sz="1500"/>
            </a:pPr>
          </a:p>
          <a:p>
            <a:pPr marL="289560" indent="-108585">
              <a:defRPr sz="1500"/>
            </a:pPr>
            <a:r>
              <a:t>COMPONENT Mine = Yours(blah, blah)</a:t>
            </a:r>
          </a:p>
          <a:p>
            <a:pPr marL="289560" indent="-108585">
              <a:defRPr sz="1500"/>
            </a:pPr>
            <a:r>
              <a:t>WHEN (c-expression) AT (....)</a:t>
            </a:r>
          </a:p>
          <a:p>
            <a:pPr marL="289560" indent="-108585">
              <a:defRPr sz="1500"/>
            </a:pPr>
          </a:p>
          <a:p>
            <a:pPr marL="289560" indent="-108585">
              <a:defRPr sz="1500"/>
            </a:pPr>
            <a:r>
              <a:t>Is very powerful when combined with EXTEND and user variables, or as a method to let input parameters select if certain components are active.</a:t>
            </a:r>
          </a:p>
          <a:p>
            <a:pPr marL="289560" indent="-108585">
              <a:defRPr sz="1500"/>
            </a:pPr>
          </a:p>
          <a:p>
            <a:pPr marL="289560" indent="-108585">
              <a:defRPr sz="1500"/>
            </a:pPr>
            <a:r>
              <a:t>Example: Use EXTEND to flag if neutron was scattered on one monochromator blade or another. Then later use WHEN to only show contribution from blade N at sample position?</a:t>
            </a:r>
          </a:p>
          <a:p>
            <a:pPr marL="289560" indent="-108585">
              <a:defRPr sz="1500"/>
            </a:pPr>
          </a:p>
          <a:p>
            <a:pPr marL="289560" indent="-108585">
              <a:defRPr sz="1500"/>
            </a:pPr>
            <a:r>
              <a:t>COMPONENT Mon = PSD_monitor(...)</a:t>
            </a:r>
          </a:p>
          <a:p>
            <a:pPr marL="289560" indent="-108585">
              <a:defRPr sz="1500"/>
            </a:pPr>
            <a:r>
              <a:t>WHEN (myvar==1) AT (0,0,0) RELATIVE Sample</a:t>
            </a:r>
          </a:p>
        </p:txBody>
      </p:sp>
      <p:pic>
        <p:nvPicPr>
          <p:cNvPr id="341" name="110314DoneWhen.png" descr="110314DoneWhe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15723" y="4525714"/>
            <a:ext cx="2360415" cy="2341135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43" name="Timeline_0578_Kern_Richie.png" descr="Timeline_0578_Kern_Rich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24104" y="4600219"/>
            <a:ext cx="1623752" cy="1071677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K &amp; R"/>
          <p:cNvSpPr/>
          <p:nvPr/>
        </p:nvSpPr>
        <p:spPr>
          <a:xfrm>
            <a:off x="9087594" y="5542422"/>
            <a:ext cx="456841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  <a:defRPr sz="1000"/>
            </a:lvl1pPr>
          </a:lstStyle>
          <a:p>
            <a:pPr/>
            <a:r>
              <a:t>K &amp; 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roup_member_450px.png" descr="group_member_450p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64993" y="3906105"/>
            <a:ext cx="4406107" cy="2694807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GROUP - components working in parallel"/>
          <p:cNvSpPr/>
          <p:nvPr>
            <p:ph type="title"/>
          </p:nvPr>
        </p:nvSpPr>
        <p:spPr>
          <a:xfrm>
            <a:off x="107999" y="193319"/>
            <a:ext cx="6702172" cy="796321"/>
          </a:xfrm>
          <a:prstGeom prst="rect">
            <a:avLst/>
          </a:prstGeom>
        </p:spPr>
        <p:txBody>
          <a:bodyPr/>
          <a:lstStyle>
            <a:lvl1pPr defTabSz="603504">
              <a:defRPr sz="2904"/>
            </a:lvl1pPr>
          </a:lstStyle>
          <a:p>
            <a:pPr/>
            <a:r>
              <a:t>GROUP - components working in parallel</a:t>
            </a:r>
          </a:p>
        </p:txBody>
      </p:sp>
      <p:sp>
        <p:nvSpPr>
          <p:cNvPr id="348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9" name="COMPONENT Mono1 = Monochromator_curved(...)…"/>
          <p:cNvSpPr/>
          <p:nvPr/>
        </p:nvSpPr>
        <p:spPr>
          <a:xfrm>
            <a:off x="79011" y="1413342"/>
            <a:ext cx="8566337" cy="3039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05" tIns="29505" rIns="29505" bIns="29505">
            <a:spAutoFit/>
          </a:bodyPr>
          <a:lstStyle/>
          <a:p>
            <a:pPr lvl="1" indent="0" defTabSz="1003597">
              <a:spcBef>
                <a:spcPts val="400"/>
              </a:spcBef>
              <a:buClr>
                <a:srgbClr val="AD4642"/>
              </a:buClr>
              <a:defRPr sz="15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COMPONENT Mono1 = Monochromator_curved(...)</a:t>
            </a:r>
          </a:p>
          <a:p>
            <a:pPr lvl="1" indent="0" defTabSz="1003597">
              <a:spcBef>
                <a:spcPts val="400"/>
              </a:spcBef>
              <a:buClr>
                <a:srgbClr val="AD4642"/>
              </a:buClr>
              <a:defRPr sz="1500"/>
            </a:pPr>
            <a:r>
              <a:t>AT (0,0, -LMM) RELATIVE Cradle ROTATED (0,A1/2,0) RELATIVE Cradle</a:t>
            </a:r>
          </a:p>
          <a:p>
            <a:pPr lvl="1" indent="0" defTabSz="1003597">
              <a:spcBef>
                <a:spcPts val="400"/>
              </a:spcBef>
              <a:buClr>
                <a:srgbClr val="AD4642"/>
              </a:buClr>
              <a:defRPr sz="1500"/>
            </a:pPr>
            <a:r>
              <a:t>GROUP IN6Monoks</a:t>
            </a:r>
          </a:p>
          <a:p>
            <a:pPr lvl="1" indent="0" defTabSz="1003597">
              <a:spcBef>
                <a:spcPts val="400"/>
              </a:spcBef>
              <a:buClr>
                <a:srgbClr val="AD4642"/>
              </a:buClr>
              <a:defRPr sz="15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indent="0" defTabSz="1003597">
              <a:spcBef>
                <a:spcPts val="400"/>
              </a:spcBef>
              <a:buClr>
                <a:srgbClr val="AD4642"/>
              </a:buClr>
              <a:defRPr sz="15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COMPONENT Mono2 = Monochromator_curved(...)</a:t>
            </a:r>
          </a:p>
          <a:p>
            <a:pPr lvl="1" indent="0" defTabSz="1003597">
              <a:spcBef>
                <a:spcPts val="400"/>
              </a:spcBef>
              <a:buClr>
                <a:srgbClr val="AD4642"/>
              </a:buClr>
              <a:defRPr sz="1500"/>
            </a:pPr>
            <a:r>
              <a:t>AT (0,0, 0) RELATIVE Cradle ROTATED (0,A2/2,0) RELATIVE Cradle</a:t>
            </a:r>
          </a:p>
          <a:p>
            <a:pPr lvl="1" indent="0" defTabSz="1003597">
              <a:spcBef>
                <a:spcPts val="400"/>
              </a:spcBef>
              <a:buClr>
                <a:srgbClr val="AD4642"/>
              </a:buClr>
              <a:defRPr sz="1500"/>
            </a:pPr>
            <a:r>
              <a:t>GROUP IN6Monoks</a:t>
            </a:r>
          </a:p>
          <a:p>
            <a:pPr lvl="1" indent="0" defTabSz="1003597">
              <a:spcBef>
                <a:spcPts val="400"/>
              </a:spcBef>
              <a:buClr>
                <a:srgbClr val="AD4642"/>
              </a:buClr>
              <a:defRPr sz="1500"/>
            </a:pPr>
          </a:p>
          <a:p>
            <a:pPr lvl="1" indent="0" defTabSz="1003597">
              <a:spcBef>
                <a:spcPts val="400"/>
              </a:spcBef>
              <a:buClr>
                <a:srgbClr val="AD4642"/>
              </a:buClr>
              <a:defRPr sz="1500"/>
            </a:pPr>
            <a:r>
              <a:t>- One comp after the other is “tried” in sequential order until the neutron was SCATTERED.</a:t>
            </a:r>
          </a:p>
          <a:p>
            <a:pPr defTabSz="1003597">
              <a:spcBef>
                <a:spcPts val="400"/>
              </a:spcBef>
              <a:buClr>
                <a:srgbClr val="AD4642"/>
              </a:buClr>
              <a:defRPr sz="15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85674" y="5842023"/>
            <a:ext cx="1263574" cy="1726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extending_pole.tiff" descr="extending_pol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01035" y="2834084"/>
            <a:ext cx="4241959" cy="2212889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EXTEND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EXTEND</a:t>
            </a:r>
          </a:p>
        </p:txBody>
      </p:sp>
      <p:sp>
        <p:nvSpPr>
          <p:cNvPr id="354" name="Enrich component behaviour using EXTEND: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4070" indent="-254812" defTabSz="804672">
              <a:spcBef>
                <a:spcPts val="800"/>
              </a:spcBef>
              <a:defRPr sz="2816"/>
            </a:pPr>
            <a:r>
              <a:t>Enrich component behaviour using EXTEND:</a:t>
            </a:r>
          </a:p>
          <a:p>
            <a:pPr marL="414070" indent="-254812" defTabSz="804672">
              <a:spcBef>
                <a:spcPts val="800"/>
              </a:spcBef>
              <a:defRPr sz="2816"/>
            </a:pPr>
          </a:p>
          <a:p>
            <a:pPr marL="414070" indent="-254812" defTabSz="804672">
              <a:spcBef>
                <a:spcPts val="800"/>
              </a:spcBef>
              <a:defRPr sz="2816"/>
            </a:pPr>
          </a:p>
          <a:p>
            <a:pPr marL="414070" indent="-254812" defTabSz="804672">
              <a:spcBef>
                <a:spcPts val="800"/>
              </a:spcBef>
              <a:defRPr sz="2816"/>
            </a:pPr>
            <a:r>
              <a:t>COMPONENT Mono1 = Monochromator_curved(...)</a:t>
            </a:r>
          </a:p>
          <a:p>
            <a:pPr marL="254812" indent="-95554" defTabSz="804672">
              <a:spcBef>
                <a:spcPts val="800"/>
              </a:spcBef>
              <a:defRPr sz="1056"/>
            </a:pPr>
            <a:r>
              <a:t>AT (0,0, -LMM) RELATIVE Cradle ROTATED (0,A1/2,0) RELATIVE Cradle</a:t>
            </a:r>
          </a:p>
          <a:p>
            <a:pPr marL="254812" indent="-95554" defTabSz="804672">
              <a:spcBef>
                <a:spcPts val="800"/>
              </a:spcBef>
              <a:defRPr sz="1056"/>
            </a:pPr>
            <a:r>
              <a:t>GROUP IN6Monoks</a:t>
            </a:r>
          </a:p>
          <a:p>
            <a:pPr marL="254812" indent="-95554" defTabSz="804672">
              <a:spcBef>
                <a:spcPts val="800"/>
              </a:spcBef>
              <a:defRPr sz="1056"/>
            </a:pPr>
            <a:r>
              <a:t>EXTEND</a:t>
            </a:r>
          </a:p>
          <a:p>
            <a:pPr marL="254812" indent="-95554" defTabSz="804672">
              <a:spcBef>
                <a:spcPts val="800"/>
              </a:spcBef>
              <a:defRPr sz="1056"/>
            </a:pPr>
            <a:r>
              <a:t>%{</a:t>
            </a:r>
          </a:p>
          <a:p>
            <a:pPr marL="254812" indent="-95554" defTabSz="804672">
              <a:spcBef>
                <a:spcPts val="800"/>
              </a:spcBef>
              <a:defRPr sz="1056"/>
            </a:pPr>
            <a:r>
              <a:t>  if (SCATTERED) { myvar = ;1 }</a:t>
            </a:r>
          </a:p>
          <a:p>
            <a:pPr marL="254812" indent="-95554" defTabSz="804672">
              <a:spcBef>
                <a:spcPts val="800"/>
              </a:spcBef>
              <a:defRPr sz="1056"/>
            </a:pPr>
            <a:r>
              <a:t>%}</a:t>
            </a:r>
          </a:p>
          <a:p>
            <a:pPr marL="414070" indent="-254812" defTabSz="804672">
              <a:spcBef>
                <a:spcPts val="800"/>
              </a:spcBef>
              <a:defRPr sz="2816"/>
            </a:pPr>
            <a:r>
              <a:t>...</a:t>
            </a:r>
          </a:p>
          <a:p>
            <a:pPr marL="414070" indent="-254812" defTabSz="804672">
              <a:spcBef>
                <a:spcPts val="800"/>
              </a:spcBef>
              <a:defRPr sz="2816"/>
            </a:pPr>
            <a:r>
              <a:t>COMPONENT Mono2 = Monochromator_curved(...)</a:t>
            </a:r>
          </a:p>
          <a:p>
            <a:pPr marL="254812" indent="-95554" defTabSz="804672">
              <a:spcBef>
                <a:spcPts val="800"/>
              </a:spcBef>
              <a:defRPr sz="1056"/>
            </a:pPr>
            <a:r>
              <a:t>AT (0,0, 0) RELATIVE Cradle ROTATED (0,A2/2,0) RELATIVE Cradle</a:t>
            </a:r>
          </a:p>
          <a:p>
            <a:pPr marL="254812" indent="-95554" defTabSz="804672">
              <a:spcBef>
                <a:spcPts val="800"/>
              </a:spcBef>
              <a:defRPr sz="1056"/>
            </a:pPr>
            <a:r>
              <a:t>GROUP IN6Monoks</a:t>
            </a:r>
          </a:p>
          <a:p>
            <a:pPr marL="254812" indent="-95554" defTabSz="804672">
              <a:spcBef>
                <a:spcPts val="800"/>
              </a:spcBef>
              <a:defRPr sz="1056"/>
            </a:pPr>
            <a:r>
              <a:t>%{</a:t>
            </a:r>
          </a:p>
          <a:p>
            <a:pPr marL="254812" indent="-95554" defTabSz="804672">
              <a:spcBef>
                <a:spcPts val="800"/>
              </a:spcBef>
              <a:defRPr sz="1056"/>
            </a:pPr>
            <a:r>
              <a:t>  if (SCATTERED) { myvar = 2 }</a:t>
            </a:r>
          </a:p>
          <a:p>
            <a:pPr marL="254812" indent="-95554" defTabSz="804672">
              <a:spcBef>
                <a:spcPts val="800"/>
              </a:spcBef>
              <a:defRPr sz="1056"/>
            </a:pPr>
            <a:r>
              <a:t>%}</a:t>
            </a:r>
          </a:p>
        </p:txBody>
      </p:sp>
      <p:sp>
        <p:nvSpPr>
          <p:cNvPr id="355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56" name="Timeline_0578_Kern_Richie.png" descr="Timeline_0578_Kern_Rich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24104" y="4796920"/>
            <a:ext cx="1623752" cy="1071677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K &amp; R"/>
          <p:cNvSpPr/>
          <p:nvPr/>
        </p:nvSpPr>
        <p:spPr>
          <a:xfrm>
            <a:off x="9087594" y="4476539"/>
            <a:ext cx="456841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  <a:defRPr sz="1000"/>
            </a:lvl1pPr>
          </a:lstStyle>
          <a:p>
            <a:pPr/>
            <a:r>
              <a:t>K &amp; 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JUMP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JUMP</a:t>
            </a:r>
          </a:p>
        </p:txBody>
      </p:sp>
      <p:sp>
        <p:nvSpPr>
          <p:cNvPr id="360" name="A goto. Be careful. Can be used in two situations:…"/>
          <p:cNvSpPr/>
          <p:nvPr>
            <p:ph type="body" idx="1"/>
          </p:nvPr>
        </p:nvSpPr>
        <p:spPr>
          <a:xfrm>
            <a:off x="163079" y="1440781"/>
            <a:ext cx="7689172" cy="5577842"/>
          </a:xfrm>
          <a:prstGeom prst="rect">
            <a:avLst/>
          </a:prstGeom>
        </p:spPr>
        <p:txBody>
          <a:bodyPr/>
          <a:lstStyle/>
          <a:p>
            <a:pPr marL="352901" indent="-217169" defTabSz="685800">
              <a:spcBef>
                <a:spcPts val="700"/>
              </a:spcBef>
              <a:defRPr sz="2400"/>
            </a:pPr>
            <a:r>
              <a:t>A goto. Be careful. Can be used in two situations: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JUMP to myself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JUMP to an Arm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No coordinate transformations are applied... (Meaning that if the Arms you JUMP between do not coincide you will “move” / “reorient” the neutrons...)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Syntaxes: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COMPONENT a=b(...)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WHEN (expr) AT (...) JUMP somewhere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COMPONENT a=b(...)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WHEN (expr) AT (...) JUMP somewhere</a:t>
            </a:r>
          </a:p>
        </p:txBody>
      </p:sp>
      <p:sp>
        <p:nvSpPr>
          <p:cNvPr id="361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62" name="article-1043871-0240B7CC00000578-453_468x297.tiff" descr="article-1043871-0240B7CC00000578-453_468x297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9350" y="4079299"/>
            <a:ext cx="3486278" cy="2212445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Van Halen..."/>
          <p:cNvSpPr/>
          <p:nvPr/>
        </p:nvSpPr>
        <p:spPr>
          <a:xfrm>
            <a:off x="6506490" y="5835824"/>
            <a:ext cx="1524281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Van Halen...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JUMP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JUMP</a:t>
            </a:r>
          </a:p>
        </p:txBody>
      </p:sp>
      <p:sp>
        <p:nvSpPr>
          <p:cNvPr id="366" name="A goto. Be careful. Can be used in two situations: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2901" indent="-217169" defTabSz="685800">
              <a:spcBef>
                <a:spcPts val="700"/>
              </a:spcBef>
              <a:defRPr sz="2400"/>
            </a:pPr>
            <a:r>
              <a:t>A goto. Be careful. Can be used in two situations: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JUMP to myself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JUMP to an Arm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No coordinate transformations are applied... (Meaning that if the Arms you JUMP between do not coincide you will “move” / “reorient” the neutrons...)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Syntaxes: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COMPONENT a=b(...)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WHEN (expr) AT (...) JUMP somewhere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COMPONENT a=b(...)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WHEN (expr) AT (...) JUMP somewhere</a:t>
            </a:r>
          </a:p>
        </p:txBody>
      </p:sp>
      <p:sp>
        <p:nvSpPr>
          <p:cNvPr id="367" name="Slide Number"/>
          <p:cNvSpPr/>
          <p:nvPr>
            <p:ph type="sldNum" sz="quarter" idx="2"/>
          </p:nvPr>
        </p:nvSpPr>
        <p:spPr>
          <a:xfrm>
            <a:off x="-288573" y="7211439"/>
            <a:ext cx="356973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  <p:pic>
        <p:nvPicPr>
          <p:cNvPr id="368" name="article-1043871-0240B7CC00000578-453_468x297.tiff" descr="article-1043871-0240B7CC00000578-453_468x297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9800" y="3959524"/>
            <a:ext cx="3486277" cy="2212445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Van Halen..."/>
          <p:cNvSpPr/>
          <p:nvPr/>
        </p:nvSpPr>
        <p:spPr>
          <a:xfrm>
            <a:off x="4632865" y="5745992"/>
            <a:ext cx="1524282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 algn="r">
              <a:buClr>
                <a:srgbClr val="000000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Van Halen...</a:t>
            </a:r>
          </a:p>
        </p:txBody>
      </p:sp>
      <p:sp>
        <p:nvSpPr>
          <p:cNvPr id="370" name="BEWARE - This IS a GOTO!"/>
          <p:cNvSpPr/>
          <p:nvPr/>
        </p:nvSpPr>
        <p:spPr>
          <a:xfrm>
            <a:off x="738655" y="2147855"/>
            <a:ext cx="6533580" cy="67739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2">
                <a:satOff val="-4966"/>
                <a:lumOff val="-1054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 algn="r">
              <a:buClr>
                <a:srgbClr val="000000"/>
              </a:buClr>
              <a:defRPr sz="40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defRPr>
            </a:lvl1pPr>
          </a:lstStyle>
          <a:p>
            <a:pPr/>
            <a:r>
              <a:t>BEWARE - This IS a GOTO!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JUMP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JUMP</a:t>
            </a:r>
          </a:p>
        </p:txBody>
      </p:sp>
      <p:sp>
        <p:nvSpPr>
          <p:cNvPr id="373" name="A goto. Be careful. Can be used in two situations: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2901" indent="-217169" defTabSz="685800">
              <a:spcBef>
                <a:spcPts val="700"/>
              </a:spcBef>
              <a:defRPr sz="2400"/>
            </a:pPr>
            <a:r>
              <a:t>A goto. Be careful. Can be used in two situations: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JUMP to myself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JUMP to an Arm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No coordinate transformations are applied... (Meaning that if the Arms you JUMP between do not coincide you will “move” / “reorient” the neutrons...)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Syntaxes: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COMPONENT a=b(...)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WHEN (expr) AT (...) JUMP somewhere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COMPONENT a=b(...)</a:t>
            </a:r>
          </a:p>
          <a:p>
            <a:pPr marL="352901" indent="-217169" defTabSz="685800">
              <a:spcBef>
                <a:spcPts val="700"/>
              </a:spcBef>
              <a:defRPr sz="2400"/>
            </a:pPr>
            <a:r>
              <a:t>WHEN (expr) AT (...) JUMP somewhere</a:t>
            </a:r>
          </a:p>
        </p:txBody>
      </p:sp>
      <p:sp>
        <p:nvSpPr>
          <p:cNvPr id="374" name="Slide Number"/>
          <p:cNvSpPr/>
          <p:nvPr>
            <p:ph type="sldNum" sz="quarter" idx="2"/>
          </p:nvPr>
        </p:nvSpPr>
        <p:spPr>
          <a:xfrm>
            <a:off x="-288573" y="7211439"/>
            <a:ext cx="356973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  <p:pic>
        <p:nvPicPr>
          <p:cNvPr id="375" name="article-1043871-0240B7CC00000578-453_468x297.tiff" descr="article-1043871-0240B7CC00000578-453_468x297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9800" y="3959524"/>
            <a:ext cx="3486277" cy="2212445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Van Halen..."/>
          <p:cNvSpPr/>
          <p:nvPr/>
        </p:nvSpPr>
        <p:spPr>
          <a:xfrm>
            <a:off x="4632865" y="5745992"/>
            <a:ext cx="1524282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 algn="r">
              <a:buClr>
                <a:srgbClr val="000000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Van Halen...</a:t>
            </a:r>
          </a:p>
        </p:txBody>
      </p:sp>
      <p:sp>
        <p:nvSpPr>
          <p:cNvPr id="377" name="BEWARE - This IS a GOTO!"/>
          <p:cNvSpPr/>
          <p:nvPr/>
        </p:nvSpPr>
        <p:spPr>
          <a:xfrm>
            <a:off x="738655" y="2147855"/>
            <a:ext cx="6533580" cy="67739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2">
                <a:satOff val="-4966"/>
                <a:lumOff val="-1054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 algn="r">
              <a:buClr>
                <a:srgbClr val="000000"/>
              </a:buClr>
              <a:defRPr sz="40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defRPr>
            </a:lvl1pPr>
          </a:lstStyle>
          <a:p>
            <a:pPr/>
            <a:r>
              <a:t>BEWARE - This IS a GOTO!</a:t>
            </a:r>
          </a:p>
        </p:txBody>
      </p:sp>
      <p:pic>
        <p:nvPicPr>
          <p:cNvPr id="378" name="goto.tiff" descr="goto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58426" y="1686861"/>
            <a:ext cx="4829014" cy="5331762"/>
          </a:xfrm>
          <a:prstGeom prst="rect">
            <a:avLst/>
          </a:prstGeom>
          <a:ln w="63500">
            <a:solidFill>
              <a:schemeClr val="accent2">
                <a:satOff val="-4966"/>
                <a:lumOff val="-10549"/>
              </a:schemeClr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6210" y="5137930"/>
            <a:ext cx="2510315" cy="1673543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COPY- inside instrument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COPY- inside instruments</a:t>
            </a:r>
          </a:p>
        </p:txBody>
      </p:sp>
      <p:sp>
        <p:nvSpPr>
          <p:cNvPr id="382" name="In instruments: (see ILL_H25.instr)…"/>
          <p:cNvSpPr/>
          <p:nvPr>
            <p:ph type="body" idx="1"/>
          </p:nvPr>
        </p:nvSpPr>
        <p:spPr>
          <a:xfrm>
            <a:off x="-96360" y="1330906"/>
            <a:ext cx="8961120" cy="5577841"/>
          </a:xfrm>
          <a:prstGeom prst="rect">
            <a:avLst/>
          </a:prstGeom>
        </p:spPr>
        <p:txBody>
          <a:bodyPr/>
          <a:lstStyle/>
          <a:p>
            <a:pPr marL="315258" indent="-194005" defTabSz="612648">
              <a:spcBef>
                <a:spcPts val="600"/>
              </a:spcBef>
              <a:defRPr sz="2144"/>
            </a:pPr>
            <a:r>
              <a:t>In instruments: (see ILL_H25.instr)</a:t>
            </a:r>
          </a:p>
          <a:p>
            <a:pPr marL="315258" indent="-194005" defTabSz="612648">
              <a:spcBef>
                <a:spcPts val="600"/>
              </a:spcBef>
              <a:defRPr sz="2144"/>
            </a:pPr>
          </a:p>
          <a:p>
            <a:pPr marL="315258" indent="-194005" defTabSz="612648">
              <a:spcBef>
                <a:spcPts val="600"/>
              </a:spcBef>
              <a:defRPr sz="2144"/>
            </a:pPr>
            <a:r>
              <a:t>COMPONENT H25_1 = Guide_gravity(</a:t>
            </a:r>
          </a:p>
          <a:p>
            <a:pPr marL="315258" indent="-194005" defTabSz="612648">
              <a:spcBef>
                <a:spcPts val="600"/>
              </a:spcBef>
              <a:defRPr sz="2144"/>
            </a:pPr>
            <a:r>
              <a:t>  w1=0.03, h1=0.2, w2=0.03, h2=0.2, l=L_H25_1,</a:t>
            </a:r>
          </a:p>
          <a:p>
            <a:pPr marL="315258" indent="-194005" defTabSz="612648">
              <a:spcBef>
                <a:spcPts val="600"/>
              </a:spcBef>
              <a:defRPr sz="2144"/>
            </a:pPr>
            <a:r>
              <a:t>  R0=gR0, Qc=gQc, alpha=gAlpha, m=m, W=gW)</a:t>
            </a:r>
          </a:p>
          <a:p>
            <a:pPr marL="315258" indent="-194005" defTabSz="612648">
              <a:spcBef>
                <a:spcPts val="600"/>
              </a:spcBef>
              <a:defRPr sz="2144"/>
            </a:pPr>
            <a:r>
              <a:t>AT (0,0,Al_Thickness+gGap) RELATIVE PREVIOUS </a:t>
            </a:r>
          </a:p>
          <a:p>
            <a:pPr marL="315258" indent="-194005" defTabSz="612648">
              <a:spcBef>
                <a:spcPts val="600"/>
              </a:spcBef>
              <a:defRPr sz="2144"/>
            </a:pPr>
            <a:r>
              <a:t>ROTATED (0,Rh_H25_1,0) RELATIVE PREVIOUS</a:t>
            </a:r>
          </a:p>
          <a:p>
            <a:pPr marL="315258" indent="-194005" defTabSz="612648">
              <a:spcBef>
                <a:spcPts val="600"/>
              </a:spcBef>
              <a:defRPr sz="2144"/>
            </a:pPr>
          </a:p>
          <a:p>
            <a:pPr marL="315258" indent="-194005" defTabSz="612648">
              <a:spcBef>
                <a:spcPts val="600"/>
              </a:spcBef>
              <a:defRPr sz="2144"/>
            </a:pPr>
            <a:r>
              <a:t>COMPONENT COPY(H25_1) = COPY(H25_1)</a:t>
            </a:r>
          </a:p>
          <a:p>
            <a:pPr marL="315258" indent="-194005" defTabSz="612648">
              <a:spcBef>
                <a:spcPts val="600"/>
              </a:spcBef>
              <a:defRPr sz="2144"/>
            </a:pPr>
            <a:r>
              <a:t>AT (0,0,L_H25_1+gGap) RELATIVE PREVIOUS </a:t>
            </a:r>
          </a:p>
          <a:p>
            <a:pPr marL="315258" indent="-194005" defTabSz="612648">
              <a:spcBef>
                <a:spcPts val="600"/>
              </a:spcBef>
              <a:defRPr sz="2144"/>
            </a:pPr>
            <a:r>
              <a:t>ROTATED (0,Rh_H25_1,0) RELATIVE PREVIOUS</a:t>
            </a:r>
          </a:p>
          <a:p>
            <a:pPr marL="315258" indent="-194005" defTabSz="612648">
              <a:spcBef>
                <a:spcPts val="600"/>
              </a:spcBef>
              <a:defRPr sz="2144"/>
            </a:pPr>
          </a:p>
          <a:p>
            <a:pPr marL="315258" indent="-194005" defTabSz="612648">
              <a:spcBef>
                <a:spcPts val="600"/>
              </a:spcBef>
              <a:defRPr sz="2144"/>
            </a:pPr>
            <a:r>
              <a:t>COMPONENT COPY(H25_1) = COPY(H25_1)(W=2*gW)</a:t>
            </a:r>
          </a:p>
          <a:p>
            <a:pPr marL="315258" indent="-194005" defTabSz="612648">
              <a:spcBef>
                <a:spcPts val="600"/>
              </a:spcBef>
              <a:defRPr sz="2144"/>
            </a:pPr>
            <a:r>
              <a:t>AT (0,0,L_H25_1+gGap) RELATIVE PREVIOUS </a:t>
            </a:r>
          </a:p>
          <a:p>
            <a:pPr marL="315258" indent="-194005" defTabSz="612648">
              <a:spcBef>
                <a:spcPts val="600"/>
              </a:spcBef>
              <a:defRPr sz="2144"/>
            </a:pPr>
            <a:r>
              <a:t>ROTATED (0,Rh_H25_1,0) RELATIVE PREVIOUS</a:t>
            </a:r>
          </a:p>
        </p:txBody>
      </p:sp>
      <p:sp>
        <p:nvSpPr>
          <p:cNvPr id="383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84" name="frog-1.png" descr="frog-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74767" y="178618"/>
            <a:ext cx="1803565" cy="1573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frog-1.png" descr="frog-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43512" y="3468604"/>
            <a:ext cx="1803565" cy="1573610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Line"/>
          <p:cNvSpPr/>
          <p:nvPr/>
        </p:nvSpPr>
        <p:spPr>
          <a:xfrm flipH="1" flipV="1">
            <a:off x="7037598" y="1509617"/>
            <a:ext cx="582999" cy="2168007"/>
          </a:xfrm>
          <a:prstGeom prst="line">
            <a:avLst/>
          </a:prstGeom>
          <a:ln w="25400">
            <a:solidFill>
              <a:schemeClr val="accent1"/>
            </a:solidFill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87" name="Line"/>
          <p:cNvSpPr/>
          <p:nvPr/>
        </p:nvSpPr>
        <p:spPr>
          <a:xfrm flipH="1" flipV="1">
            <a:off x="7863458" y="1333159"/>
            <a:ext cx="740805" cy="4150374"/>
          </a:xfrm>
          <a:prstGeom prst="line">
            <a:avLst/>
          </a:prstGeom>
          <a:ln w="25400">
            <a:solidFill>
              <a:schemeClr val="accent1"/>
            </a:solidFill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electronic_components.png" descr="electronic_component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0743" y="2086619"/>
            <a:ext cx="4966706" cy="4966706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Tricks, macros and functions for your components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70534" indent="-289559"/>
          </a:lstStyle>
          <a:p>
            <a:pPr/>
            <a:r>
              <a:t>Tricks, macros and functions for your components</a:t>
            </a:r>
          </a:p>
        </p:txBody>
      </p:sp>
      <p:sp>
        <p:nvSpPr>
          <p:cNvPr id="391" name="Other advanced topic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Other advanced topics</a:t>
            </a:r>
          </a:p>
        </p:txBody>
      </p:sp>
      <p:sp>
        <p:nvSpPr>
          <p:cNvPr id="392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McStas: key concept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McStas: key concepts</a:t>
            </a:r>
          </a:p>
        </p:txBody>
      </p:sp>
      <p:sp>
        <p:nvSpPr>
          <p:cNvPr id="85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</a:p>
        </p:txBody>
      </p:sp>
      <p:pic>
        <p:nvPicPr>
          <p:cNvPr id="86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959" y="2411176"/>
            <a:ext cx="8488193" cy="4225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84970" y="2332496"/>
            <a:ext cx="4565928" cy="1800029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Time (t)"/>
          <p:cNvSpPr/>
          <p:nvPr/>
        </p:nvSpPr>
        <p:spPr>
          <a:xfrm>
            <a:off x="5301096" y="3679899"/>
            <a:ext cx="1039636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Time (t)</a:t>
            </a:r>
          </a:p>
        </p:txBody>
      </p:sp>
      <p:sp>
        <p:nvSpPr>
          <p:cNvPr id="89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0" name="Neutron state parameters are global variables!"/>
          <p:cNvSpPr/>
          <p:nvPr/>
        </p:nvSpPr>
        <p:spPr>
          <a:xfrm>
            <a:off x="4200128" y="1425103"/>
            <a:ext cx="4553633" cy="650876"/>
          </a:xfrm>
          <a:prstGeom prst="rect">
            <a:avLst/>
          </a:prstGeom>
          <a:ln w="3175">
            <a:solidFill>
              <a:srgbClr val="E324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05" tIns="29505" rIns="29505" bIns="29505">
            <a:spAutoFit/>
          </a:bodyPr>
          <a:lstStyle>
            <a:lvl1pPr>
              <a:buClr>
                <a:srgbClr val="000000"/>
              </a:buClr>
              <a:defRPr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defRPr>
            </a:lvl1pPr>
          </a:lstStyle>
          <a:p>
            <a:pPr/>
            <a:r>
              <a:t>Neutron state parameters are global variables!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hen.png" descr="he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01" y="1174092"/>
            <a:ext cx="1691631" cy="15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PreviewScreenSnapz004.png" descr="PreviewScreenSnapz00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8511" y="1474882"/>
            <a:ext cx="8069108" cy="5950211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COPY In components: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COPY In components:</a:t>
            </a:r>
          </a:p>
        </p:txBody>
      </p:sp>
      <p:sp>
        <p:nvSpPr>
          <p:cNvPr id="397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98" name="eierlegende_wollmilchsau.png" descr="eierlegende_wollmilchsa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856" y="5833163"/>
            <a:ext cx="2743982" cy="1350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cow1.png" descr="cow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08186" y="3927909"/>
            <a:ext cx="2468601" cy="1976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tumblr_lqo2t1bWIp1qzo4tr.png" descr="tumblr_lqo2t1bWIp1qzo4tr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6536" y="2875557"/>
            <a:ext cx="1067934" cy="1013012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+"/>
          <p:cNvSpPr/>
          <p:nvPr/>
        </p:nvSpPr>
        <p:spPr>
          <a:xfrm>
            <a:off x="1258887" y="2610011"/>
            <a:ext cx="35859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  <a:defRPr sz="26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402" name="+"/>
          <p:cNvSpPr/>
          <p:nvPr/>
        </p:nvSpPr>
        <p:spPr>
          <a:xfrm>
            <a:off x="1258887" y="3711537"/>
            <a:ext cx="35859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  <a:defRPr sz="26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403" name="="/>
          <p:cNvSpPr/>
          <p:nvPr/>
        </p:nvSpPr>
        <p:spPr>
          <a:xfrm>
            <a:off x="1254354" y="5649044"/>
            <a:ext cx="35859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  <a:defRPr sz="26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defRPr>
            </a:lvl1pPr>
          </a:lstStyle>
          <a:p>
            <a:pPr/>
            <a:r>
              <a:t>=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MPI on Window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MPI on Windows</a:t>
            </a:r>
          </a:p>
        </p:txBody>
      </p:sp>
      <p:sp>
        <p:nvSpPr>
          <p:cNvPr id="406" name="Get both of the installers from…"/>
          <p:cNvSpPr/>
          <p:nvPr>
            <p:ph type="body" idx="1"/>
          </p:nvPr>
        </p:nvSpPr>
        <p:spPr>
          <a:xfrm>
            <a:off x="163079" y="1440781"/>
            <a:ext cx="7758562" cy="5577842"/>
          </a:xfrm>
          <a:prstGeom prst="rect">
            <a:avLst/>
          </a:prstGeom>
        </p:spPr>
        <p:txBody>
          <a:bodyPr/>
          <a:lstStyle/>
          <a:p>
            <a:pPr marL="198881" indent="-198881" defTabSz="795527">
              <a:spcBef>
                <a:spcPts val="800"/>
              </a:spcBef>
              <a:buChar char="✦"/>
              <a:defRPr sz="2784"/>
            </a:pPr>
            <a:r>
              <a:t>Get both of the installers from </a:t>
            </a:r>
          </a:p>
          <a:p>
            <a:pPr lvl="1" marL="596645" indent="-198881" defTabSz="795527">
              <a:spcBef>
                <a:spcPts val="800"/>
              </a:spcBef>
              <a:buSzPct val="45000"/>
              <a:buChar char="✦"/>
              <a:defRPr sz="2784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https://github.com/McStasMcXtrace/McCode/tree/master/support/Win32/MSMPI</a:t>
            </a:r>
            <a:r>
              <a:t> </a:t>
            </a:r>
          </a:p>
          <a:p>
            <a:pPr lvl="1" marL="596645" indent="-198881" defTabSz="795527">
              <a:spcBef>
                <a:spcPts val="800"/>
              </a:spcBef>
              <a:buSzPct val="45000"/>
              <a:buChar char="✦"/>
              <a:defRPr sz="2784"/>
            </a:pPr>
            <a:r>
              <a:t>- install them</a:t>
            </a:r>
          </a:p>
          <a:p>
            <a:pPr marL="198881" indent="-198881" defTabSz="795527">
              <a:spcBef>
                <a:spcPts val="800"/>
              </a:spcBef>
              <a:buChar char="✦"/>
              <a:defRPr sz="2784"/>
            </a:pPr>
          </a:p>
          <a:p>
            <a:pPr marL="198881" indent="-198881" defTabSz="795527">
              <a:spcBef>
                <a:spcPts val="800"/>
              </a:spcBef>
              <a:buChar char="✦"/>
              <a:defRPr sz="2784"/>
            </a:pPr>
            <a:r>
              <a:t>Dump this batchfile in bin dir of your McStas installation:</a:t>
            </a:r>
          </a:p>
          <a:p>
            <a:pPr lvl="1" marL="596645" indent="-198881" defTabSz="795527">
              <a:spcBef>
                <a:spcPts val="800"/>
              </a:spcBef>
              <a:buSzPct val="45000"/>
              <a:buChar char="✦"/>
              <a:defRPr sz="2784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https://github.com/McStasMcXtrace/McCode/blob/master/cmake/support/run-scripts/mpicc.bat</a:t>
            </a:r>
          </a:p>
          <a:p>
            <a:pPr lvl="1" marL="596645" indent="-198881" defTabSz="795527">
              <a:spcBef>
                <a:spcPts val="800"/>
              </a:spcBef>
              <a:buSzPct val="45000"/>
              <a:buChar char="✦"/>
              <a:defRPr sz="2784"/>
            </a:pPr>
          </a:p>
          <a:p>
            <a:pPr marL="198881" indent="-198881" defTabSz="795527">
              <a:spcBef>
                <a:spcPts val="800"/>
              </a:spcBef>
              <a:buChar char="✦"/>
              <a:defRPr sz="2784"/>
            </a:pPr>
            <a:r>
              <a:t>Add C:\Program Files\Microsoft MPI\Bin\ to your system PATH</a:t>
            </a:r>
          </a:p>
        </p:txBody>
      </p:sp>
      <p:sp>
        <p:nvSpPr>
          <p:cNvPr id="407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NeXus libs on Window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NeXus libs on Windows</a:t>
            </a:r>
          </a:p>
        </p:txBody>
      </p:sp>
      <p:sp>
        <p:nvSpPr>
          <p:cNvPr id="410" name="Get last release from…"/>
          <p:cNvSpPr/>
          <p:nvPr>
            <p:ph type="body" idx="1"/>
          </p:nvPr>
        </p:nvSpPr>
        <p:spPr>
          <a:xfrm>
            <a:off x="163079" y="1440781"/>
            <a:ext cx="7744892" cy="5577842"/>
          </a:xfrm>
          <a:prstGeom prst="rect">
            <a:avLst/>
          </a:prstGeom>
        </p:spPr>
        <p:txBody>
          <a:bodyPr/>
          <a:lstStyle/>
          <a:p>
            <a:pPr/>
            <a:r>
              <a:t>Get last release from</a:t>
            </a:r>
          </a:p>
          <a:p>
            <a:pPr lvl="1" marL="685800" indent="-228600">
              <a:buSzPct val="45000"/>
              <a:buChar char="l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https://github.com/nexusformat/code/releases?after=4.3.1</a:t>
            </a:r>
            <a:r>
              <a:t> </a:t>
            </a:r>
          </a:p>
          <a:p>
            <a:pPr lvl="1" marL="685800" indent="-228600">
              <a:buSzPct val="45000"/>
              <a:buChar char="l"/>
            </a:pPr>
            <a:r>
              <a:t>Install it</a:t>
            </a:r>
          </a:p>
          <a:p>
            <a:pPr/>
            <a:r>
              <a:t>Use the MCSTAS_CFLAGS_OVERRIDE or the GUI File-&gt;Configuration entry to specify -I and -L directives for linking</a:t>
            </a:r>
          </a:p>
          <a:p>
            <a:pPr/>
            <a:r>
              <a:t>i.e.</a:t>
            </a:r>
          </a:p>
        </p:txBody>
      </p:sp>
      <p:sp>
        <p:nvSpPr>
          <p:cNvPr id="411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2" name="-DUSE_NEXUS -lNeXus-0…"/>
          <p:cNvSpPr/>
          <p:nvPr/>
        </p:nvSpPr>
        <p:spPr>
          <a:xfrm>
            <a:off x="317478" y="5712109"/>
            <a:ext cx="4729998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1100">
                <a:latin typeface="Menlo"/>
                <a:ea typeface="Menlo"/>
                <a:cs typeface="Menlo"/>
                <a:sym typeface="Menlo"/>
              </a:defRPr>
            </a:pPr>
            <a:r>
              <a:t>-DUSE_NEXUS -lNeXus-0 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1100">
                <a:latin typeface="Menlo"/>
                <a:ea typeface="Menlo"/>
                <a:cs typeface="Menlo"/>
                <a:sym typeface="Menlo"/>
              </a:defRPr>
            </a:pPr>
            <a:r>
              <a:t>-L"C:\Program Files (x86)\NeXus Data Format\bin" </a:t>
            </a:r>
            <a:br/>
            <a:r>
              <a:t>-L"C:\Program Files (x86)\NeXus Data Format\lib\nexus" </a:t>
            </a:r>
            <a:br/>
            <a:r>
              <a:t>-I"C:\Program Files (x86)\NeXus Data Format\include"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NeXus libs on macO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NeXus libs on macOS</a:t>
            </a:r>
          </a:p>
        </p:txBody>
      </p:sp>
      <p:sp>
        <p:nvSpPr>
          <p:cNvPr id="415" name="Get homebrew via https://brew.sh…"/>
          <p:cNvSpPr/>
          <p:nvPr>
            <p:ph type="body" idx="1"/>
          </p:nvPr>
        </p:nvSpPr>
        <p:spPr>
          <a:xfrm>
            <a:off x="163079" y="1453481"/>
            <a:ext cx="7700362" cy="5577842"/>
          </a:xfrm>
          <a:prstGeom prst="rect">
            <a:avLst/>
          </a:prstGeom>
        </p:spPr>
        <p:txBody>
          <a:bodyPr/>
          <a:lstStyle/>
          <a:p>
            <a:pPr/>
            <a:r>
              <a:t>Get homebrew via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https://brew.sh</a:t>
            </a:r>
          </a:p>
          <a:p>
            <a:pPr/>
            <a:r>
              <a:t>Install it via the recipe given</a:t>
            </a:r>
          </a:p>
          <a:p>
            <a:pPr/>
            <a:r>
              <a:t>In a terminal, issue</a:t>
            </a:r>
          </a:p>
          <a:p>
            <a:pPr/>
          </a:p>
          <a:p>
            <a:pPr/>
          </a:p>
          <a:p>
            <a:pPr/>
            <a:r>
              <a:t>Use these CFLAGS either via env var or gui</a:t>
            </a:r>
          </a:p>
        </p:txBody>
      </p:sp>
      <p:sp>
        <p:nvSpPr>
          <p:cNvPr id="416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7" name="DTUs-MacBook-Pro:Downloads dtuphysics$ brew search nexusformat…"/>
          <p:cNvSpPr/>
          <p:nvPr/>
        </p:nvSpPr>
        <p:spPr>
          <a:xfrm>
            <a:off x="476367" y="3208705"/>
            <a:ext cx="6916767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100">
                <a:latin typeface="Menlo"/>
                <a:ea typeface="Menlo"/>
                <a:cs typeface="Menlo"/>
                <a:sym typeface="Menlo"/>
              </a:defRPr>
            </a:pPr>
            <a:r>
              <a:t>DTUs-MacBook-Pro:Downloads dtuphysics$ brew search nexusformat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1100">
                <a:latin typeface="Menlo"/>
                <a:ea typeface="Menlo"/>
                <a:cs typeface="Menlo"/>
                <a:sym typeface="Menlo"/>
              </a:defRPr>
            </a:pPr>
            <a:r>
              <a:t>homebrew/science/nexusformat </a:t>
            </a:r>
            <a:r>
              <a:rPr>
                <a:solidFill>
                  <a:srgbClr val="34BC26"/>
                </a:solidFill>
              </a:rPr>
              <a:t>✔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100">
                <a:latin typeface="Menlo"/>
                <a:ea typeface="Menlo"/>
                <a:cs typeface="Menlo"/>
                <a:sym typeface="Menlo"/>
              </a:defRPr>
            </a:pPr>
            <a:r>
              <a:t>DTUs-MacBook-Pro:Downloads dtuphysics$ brew install homebrew/science/nexusformat</a:t>
            </a:r>
          </a:p>
        </p:txBody>
      </p:sp>
      <p:sp>
        <p:nvSpPr>
          <p:cNvPr id="418" name="-DUSE_NEXUS -lNeXus -L/usr/local/lib -I/usr/local/include"/>
          <p:cNvSpPr/>
          <p:nvPr/>
        </p:nvSpPr>
        <p:spPr>
          <a:xfrm>
            <a:off x="556651" y="5731674"/>
            <a:ext cx="675620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1500">
                <a:latin typeface="Menlo"/>
                <a:ea typeface="Menlo"/>
                <a:cs typeface="Menlo"/>
                <a:sym typeface="Menlo"/>
              </a:defRPr>
            </a:lvl1pPr>
          </a:lstStyle>
          <a:p>
            <a:pPr/>
            <a:r>
              <a:t>-DUSE_NEXUS -lNeXus -L/usr/local/lib -I/usr/local/include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he end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end</a:t>
            </a:r>
          </a:p>
        </p:txBody>
      </p:sp>
      <p:sp>
        <p:nvSpPr>
          <p:cNvPr id="421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2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McStas: key concept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McStas: key concepts</a:t>
            </a:r>
          </a:p>
        </p:txBody>
      </p:sp>
      <p:sp>
        <p:nvSpPr>
          <p:cNvPr id="93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</a:p>
        </p:txBody>
      </p:sp>
      <p:pic>
        <p:nvPicPr>
          <p:cNvPr id="94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959" y="2411176"/>
            <a:ext cx="8488193" cy="4225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981" y="2440682"/>
            <a:ext cx="4584829" cy="1410717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Line"/>
          <p:cNvSpPr/>
          <p:nvPr/>
        </p:nvSpPr>
        <p:spPr>
          <a:xfrm flipV="1">
            <a:off x="796639" y="3207816"/>
            <a:ext cx="1555252" cy="164738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97" name="Line"/>
          <p:cNvSpPr/>
          <p:nvPr/>
        </p:nvSpPr>
        <p:spPr>
          <a:xfrm flipH="1" flipV="1">
            <a:off x="7826084" y="2954563"/>
            <a:ext cx="1258888" cy="38111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98" name="Line"/>
          <p:cNvSpPr/>
          <p:nvPr/>
        </p:nvSpPr>
        <p:spPr>
          <a:xfrm flipV="1">
            <a:off x="5518123" y="3957740"/>
            <a:ext cx="191457" cy="141379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99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McStas: key concept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McStas: key concepts</a:t>
            </a:r>
          </a:p>
        </p:txBody>
      </p:sp>
      <p:sp>
        <p:nvSpPr>
          <p:cNvPr id="102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</a:p>
        </p:txBody>
      </p:sp>
      <p:pic>
        <p:nvPicPr>
          <p:cNvPr id="103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959" y="2411176"/>
            <a:ext cx="8488193" cy="4225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981" y="2440682"/>
            <a:ext cx="4584829" cy="1410717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Line"/>
          <p:cNvSpPr/>
          <p:nvPr/>
        </p:nvSpPr>
        <p:spPr>
          <a:xfrm flipV="1">
            <a:off x="796639" y="3207816"/>
            <a:ext cx="1555252" cy="164738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06" name="Line"/>
          <p:cNvSpPr/>
          <p:nvPr/>
        </p:nvSpPr>
        <p:spPr>
          <a:xfrm flipH="1" flipV="1">
            <a:off x="7826084" y="2954563"/>
            <a:ext cx="1258888" cy="38111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07" name="Line"/>
          <p:cNvSpPr/>
          <p:nvPr/>
        </p:nvSpPr>
        <p:spPr>
          <a:xfrm flipV="1">
            <a:off x="5518123" y="3957740"/>
            <a:ext cx="191457" cy="141379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108" name="droppedImage.png" descr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27302" y="4437198"/>
            <a:ext cx="3098045" cy="1742651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McStas: key concept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McStas: key concepts</a:t>
            </a:r>
          </a:p>
        </p:txBody>
      </p:sp>
      <p:sp>
        <p:nvSpPr>
          <p:cNvPr id="112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</a:p>
        </p:txBody>
      </p:sp>
      <p:pic>
        <p:nvPicPr>
          <p:cNvPr id="113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959" y="2411176"/>
            <a:ext cx="8488193" cy="4225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981" y="2440682"/>
            <a:ext cx="4584829" cy="1410717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Line"/>
          <p:cNvSpPr/>
          <p:nvPr/>
        </p:nvSpPr>
        <p:spPr>
          <a:xfrm flipV="1">
            <a:off x="796639" y="3207816"/>
            <a:ext cx="1555252" cy="164738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16" name="Line"/>
          <p:cNvSpPr/>
          <p:nvPr/>
        </p:nvSpPr>
        <p:spPr>
          <a:xfrm flipH="1" flipV="1">
            <a:off x="7826084" y="2954563"/>
            <a:ext cx="1258888" cy="38111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17" name="Line"/>
          <p:cNvSpPr/>
          <p:nvPr/>
        </p:nvSpPr>
        <p:spPr>
          <a:xfrm flipV="1">
            <a:off x="5518123" y="3957740"/>
            <a:ext cx="191457" cy="141379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118" name="droppedImage.png" descr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27302" y="4437198"/>
            <a:ext cx="3098045" cy="174265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0" name="Local, internal coordinate system!"/>
          <p:cNvSpPr/>
          <p:nvPr/>
        </p:nvSpPr>
        <p:spPr>
          <a:xfrm>
            <a:off x="5015879" y="1230969"/>
            <a:ext cx="4120891" cy="363898"/>
          </a:xfrm>
          <a:prstGeom prst="rect">
            <a:avLst/>
          </a:prstGeom>
          <a:ln w="3175">
            <a:solidFill>
              <a:srgbClr val="E324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05" tIns="29505" rIns="29505" bIns="29505">
            <a:spAutoFit/>
          </a:bodyPr>
          <a:lstStyle>
            <a:lvl1pPr>
              <a:buClr>
                <a:srgbClr val="000000"/>
              </a:buClr>
              <a:defRPr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defRPr>
            </a:lvl1pPr>
          </a:lstStyle>
          <a:p>
            <a:pPr/>
            <a:r>
              <a:t>Local, internal coordinate system!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McStas: key concept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McStas: key concepts</a:t>
            </a:r>
          </a:p>
        </p:txBody>
      </p:sp>
      <p:sp>
        <p:nvSpPr>
          <p:cNvPr id="123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</a:p>
        </p:txBody>
      </p:sp>
      <p:pic>
        <p:nvPicPr>
          <p:cNvPr id="124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959" y="2411176"/>
            <a:ext cx="8488193" cy="4225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32496" y="2165300"/>
            <a:ext cx="4582524" cy="20666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droppedImage.png" descr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64993" y="4447033"/>
            <a:ext cx="3344091" cy="1209714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12703" y="3394682"/>
            <a:ext cx="5341043" cy="386518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Under-the-hood / inner workings"/>
          <p:cNvSpPr/>
          <p:nvPr>
            <p:ph type="title"/>
          </p:nvPr>
        </p:nvSpPr>
        <p:spPr>
          <a:xfrm>
            <a:off x="107999" y="193319"/>
            <a:ext cx="6697104" cy="796321"/>
          </a:xfrm>
          <a:prstGeom prst="rect">
            <a:avLst/>
          </a:prstGeom>
        </p:spPr>
        <p:txBody>
          <a:bodyPr/>
          <a:lstStyle>
            <a:lvl1pPr defTabSz="758951">
              <a:defRPr sz="3652"/>
            </a:lvl1pPr>
          </a:lstStyle>
          <a:p>
            <a:pPr/>
            <a:r>
              <a:t>Under-the-hood / inner workings</a:t>
            </a:r>
          </a:p>
        </p:txBody>
      </p:sp>
      <p:sp>
        <p:nvSpPr>
          <p:cNvPr id="131" name="Domain-specific-language (DSL) based on compiler technology (LeX+Yacc)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9374" indent="-202691" defTabSz="640079">
              <a:spcBef>
                <a:spcPts val="700"/>
              </a:spcBef>
              <a:defRPr sz="2240"/>
            </a:pPr>
            <a:r>
              <a:t>Domain-specific-language (DSL) based on compiler technology (LeX+Yacc)</a:t>
            </a:r>
          </a:p>
          <a:p>
            <a:pPr marL="329374" indent="-202691" defTabSz="640079">
              <a:spcBef>
                <a:spcPts val="700"/>
              </a:spcBef>
              <a:defRPr sz="2240"/>
            </a:pPr>
          </a:p>
          <a:p>
            <a:pPr lvl="2" marL="572071" indent="-192023" defTabSz="640079">
              <a:spcBef>
                <a:spcPts val="700"/>
              </a:spcBef>
              <a:defRPr sz="2240"/>
            </a:pPr>
            <a:r>
              <a:t>Simple Instrument language                        ISO C</a:t>
            </a:r>
          </a:p>
          <a:p>
            <a:pPr marL="329374" indent="-202691" defTabSz="640079">
              <a:spcBef>
                <a:spcPts val="700"/>
              </a:spcBef>
              <a:defRPr sz="2240"/>
            </a:pPr>
          </a:p>
          <a:p>
            <a:pPr marL="329374" indent="-202691" defTabSz="640079">
              <a:spcBef>
                <a:spcPts val="700"/>
              </a:spcBef>
              <a:defRPr sz="2240"/>
            </a:pPr>
            <a:r>
              <a:t>Component codes realizing beamline parts (including user contribs)</a:t>
            </a:r>
          </a:p>
          <a:p>
            <a:pPr marL="329374" indent="-202691" defTabSz="640079">
              <a:spcBef>
                <a:spcPts val="700"/>
              </a:spcBef>
              <a:defRPr sz="2240"/>
            </a:pPr>
          </a:p>
          <a:p>
            <a:pPr marL="329374" indent="-202691" defTabSz="640079">
              <a:spcBef>
                <a:spcPts val="700"/>
              </a:spcBef>
              <a:defRPr sz="2240"/>
            </a:pPr>
            <a:r>
              <a:t>Library of common functions for e.g.</a:t>
            </a:r>
          </a:p>
          <a:p>
            <a:pPr lvl="2" marL="572071" indent="-192023" defTabSz="640079">
              <a:spcBef>
                <a:spcPts val="700"/>
              </a:spcBef>
              <a:defRPr sz="2240"/>
            </a:pPr>
            <a:r>
              <a:t>I/O</a:t>
            </a:r>
          </a:p>
          <a:p>
            <a:pPr lvl="2" marL="572071" indent="-192023" defTabSz="640079">
              <a:spcBef>
                <a:spcPts val="700"/>
              </a:spcBef>
              <a:defRPr sz="2240"/>
            </a:pPr>
            <a:r>
              <a:t>Random numbers</a:t>
            </a:r>
          </a:p>
          <a:p>
            <a:pPr lvl="2" marL="572071" indent="-192023" defTabSz="640079">
              <a:spcBef>
                <a:spcPts val="700"/>
              </a:spcBef>
              <a:defRPr sz="2240"/>
            </a:pPr>
            <a:r>
              <a:t>Physical constants</a:t>
            </a:r>
          </a:p>
          <a:p>
            <a:pPr lvl="2" marL="572071" indent="-192023" defTabSz="640079">
              <a:spcBef>
                <a:spcPts val="700"/>
              </a:spcBef>
              <a:defRPr sz="2240"/>
            </a:pPr>
            <a:r>
              <a:t>Propagation</a:t>
            </a:r>
          </a:p>
          <a:p>
            <a:pPr lvl="2" marL="572071" indent="-192023" defTabSz="640079">
              <a:spcBef>
                <a:spcPts val="700"/>
              </a:spcBef>
              <a:defRPr sz="2240"/>
            </a:pPr>
            <a:r>
              <a:t>Precession in fields</a:t>
            </a:r>
          </a:p>
          <a:p>
            <a:pPr lvl="2" marL="572071" indent="-192023" defTabSz="640079">
              <a:spcBef>
                <a:spcPts val="700"/>
              </a:spcBef>
              <a:defRPr sz="2240"/>
            </a:pPr>
            <a:r>
              <a:t>...</a:t>
            </a:r>
          </a:p>
        </p:txBody>
      </p:sp>
      <p:sp>
        <p:nvSpPr>
          <p:cNvPr id="132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3" name="Arrow"/>
          <p:cNvSpPr/>
          <p:nvPr/>
        </p:nvSpPr>
        <p:spPr>
          <a:xfrm>
            <a:off x="4091384" y="2430846"/>
            <a:ext cx="1347404" cy="127857"/>
          </a:xfrm>
          <a:prstGeom prst="rightArrow">
            <a:avLst>
              <a:gd name="adj1" fmla="val 32000"/>
              <a:gd name="adj2" fmla="val 338462"/>
            </a:avLst>
          </a:prstGeom>
          <a:ln w="12700">
            <a:solidFill>
              <a:srgbClr val="000000"/>
            </a:solidFill>
            <a:miter lim="400000"/>
          </a:ln>
        </p:spPr>
        <p:txBody>
          <a:bodyPr lIns="29505" tIns="29505" rIns="29505" bIns="29505" anchor="ctr"/>
          <a:lstStyle/>
          <a:p>
            <a:pPr>
              <a:buClr>
                <a:srgbClr val="000000"/>
              </a:buCl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4" name="Code generation"/>
          <p:cNvSpPr/>
          <p:nvPr/>
        </p:nvSpPr>
        <p:spPr>
          <a:xfrm>
            <a:off x="4120889" y="2214475"/>
            <a:ext cx="1041422" cy="20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 defTabSz="1003597">
              <a:spcBef>
                <a:spcPts val="400"/>
              </a:spcBef>
              <a:defRPr sz="900"/>
            </a:lvl1pPr>
          </a:lstStyle>
          <a:p>
            <a:pPr/>
            <a:r>
              <a:t>Code generation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